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6" r:id="rId3"/>
    <p:sldId id="259" r:id="rId4"/>
    <p:sldId id="261" r:id="rId5"/>
    <p:sldId id="262" r:id="rId6"/>
    <p:sldId id="277" r:id="rId7"/>
    <p:sldId id="264" r:id="rId8"/>
    <p:sldId id="278" r:id="rId9"/>
    <p:sldId id="279" r:id="rId10"/>
    <p:sldId id="280" r:id="rId11"/>
    <p:sldId id="281" r:id="rId12"/>
    <p:sldId id="265" r:id="rId13"/>
    <p:sldId id="282" r:id="rId14"/>
    <p:sldId id="283" r:id="rId15"/>
    <p:sldId id="285" r:id="rId16"/>
    <p:sldId id="287" r:id="rId17"/>
    <p:sldId id="286" r:id="rId18"/>
    <p:sldId id="266" r:id="rId19"/>
    <p:sldId id="284" r:id="rId20"/>
    <p:sldId id="267" r:id="rId21"/>
    <p:sldId id="288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63" r:id="rId31"/>
    <p:sldId id="289" r:id="rId32"/>
    <p:sldId id="290" r:id="rId33"/>
    <p:sldId id="298" r:id="rId34"/>
    <p:sldId id="302" r:id="rId35"/>
    <p:sldId id="300" r:id="rId36"/>
    <p:sldId id="301" r:id="rId37"/>
    <p:sldId id="29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3" r:id="rId46"/>
    <p:sldId id="25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>
      <p:cViewPr varScale="1">
        <p:scale>
          <a:sx n="37" d="100"/>
          <a:sy n="37" d="100"/>
        </p:scale>
        <p:origin x="105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30A5-3803-4327-98E2-AD11E37D9E9B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8107-01E5-4B9B-81DE-F0A72935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48107-01E5-4B9B-81DE-F0A72935F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3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1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9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67FA-F66E-483F-9064-6BE4A341912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BC4E-FFFD-448B-AA6A-E3A5704D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glenn.heaney@calverthealthmed.org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ublic Relations\MARKETING\PROJECT FILES\Marketing\ReBranding\Templates\PotentialPP\templat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7239000" cy="1470025"/>
          </a:xfrm>
        </p:spPr>
        <p:txBody>
          <a:bodyPr/>
          <a:lstStyle/>
          <a:p>
            <a:r>
              <a:rPr lang="en-US" dirty="0"/>
              <a:t>MEDITECH Expanse</a:t>
            </a:r>
            <a:br>
              <a:rPr lang="en-US" dirty="0"/>
            </a:br>
            <a:r>
              <a:rPr lang="en-US" dirty="0"/>
              <a:t>Universal Discharge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276600"/>
            <a:ext cx="6400800" cy="1752600"/>
          </a:xfrm>
        </p:spPr>
        <p:txBody>
          <a:bodyPr/>
          <a:lstStyle/>
          <a:p>
            <a:r>
              <a:rPr lang="en-US" dirty="0"/>
              <a:t>Web Based EHR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CF7F8-2DCC-479A-B902-7CF00B81A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" y="368799"/>
            <a:ext cx="4495800" cy="7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Condition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Condition</a:t>
            </a:r>
            <a:endParaRPr lang="en-US" sz="1800" dirty="0"/>
          </a:p>
          <a:p>
            <a:pPr lvl="1"/>
            <a:r>
              <a:rPr lang="en-US" sz="2000" dirty="0"/>
              <a:t>Clicking anywhere within the highlighted are opens the Pop-Up</a:t>
            </a:r>
          </a:p>
          <a:p>
            <a:r>
              <a:rPr lang="en-US" sz="2400" dirty="0"/>
              <a:t>Select Discharge Condition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C4B05-6A01-4615-9D5E-1092CC54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78541"/>
            <a:ext cx="8229600" cy="1847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0395E0-6D5C-4391-97C6-0BDDFF2B98B4}"/>
              </a:ext>
            </a:extLst>
          </p:cNvPr>
          <p:cNvSpPr/>
          <p:nvPr/>
        </p:nvSpPr>
        <p:spPr>
          <a:xfrm>
            <a:off x="457200" y="5410200"/>
            <a:ext cx="8077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274A9-446F-46BE-B71D-F1D80ACB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57774"/>
            <a:ext cx="8229600" cy="8683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F6D997-D4BA-4062-8F28-E8D643E83C08}"/>
              </a:ext>
            </a:extLst>
          </p:cNvPr>
          <p:cNvSpPr/>
          <p:nvPr/>
        </p:nvSpPr>
        <p:spPr>
          <a:xfrm>
            <a:off x="2133600" y="5334000"/>
            <a:ext cx="6477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*Patient Disposition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Patient Disposition</a:t>
            </a:r>
          </a:p>
          <a:p>
            <a:pPr lvl="1"/>
            <a:r>
              <a:rPr lang="en-US" sz="2000" dirty="0"/>
              <a:t>Clicking anywhere within the highlighted are opens the Pop-Up</a:t>
            </a:r>
          </a:p>
          <a:p>
            <a:r>
              <a:rPr lang="en-US" sz="2400" dirty="0"/>
              <a:t>Select appropriate disposition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C4B05-6A01-4615-9D5E-1092CC54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78541"/>
            <a:ext cx="8229600" cy="1847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BD2ED9-D27B-418A-99A6-5C19E4F9B62B}"/>
              </a:ext>
            </a:extLst>
          </p:cNvPr>
          <p:cNvSpPr/>
          <p:nvPr/>
        </p:nvSpPr>
        <p:spPr>
          <a:xfrm>
            <a:off x="457200" y="5791200"/>
            <a:ext cx="8077200" cy="334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AF6B5-75CE-40C3-A00F-00796802D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21457"/>
            <a:ext cx="8229600" cy="3304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3C7907-3762-4216-8712-A6F764555555}"/>
              </a:ext>
            </a:extLst>
          </p:cNvPr>
          <p:cNvSpPr/>
          <p:nvPr/>
        </p:nvSpPr>
        <p:spPr>
          <a:xfrm>
            <a:off x="2133600" y="2821457"/>
            <a:ext cx="6477000" cy="32745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*Confirmed safe discharge with case manager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*Confirmed safe discharge with case manager</a:t>
            </a:r>
          </a:p>
          <a:p>
            <a:r>
              <a:rPr lang="en-US" sz="2400" dirty="0"/>
              <a:t>Select appropriate answer</a:t>
            </a:r>
          </a:p>
          <a:p>
            <a:pPr lvl="1"/>
            <a:r>
              <a:rPr lang="en-US" sz="2000" dirty="0"/>
              <a:t>This is a safety question to determine if you Case Management has been consulted with and agreed to the discharge</a:t>
            </a:r>
          </a:p>
          <a:p>
            <a:pPr lvl="1"/>
            <a:r>
              <a:rPr lang="en-US" sz="2000" dirty="0"/>
              <a:t>N/A – if it doesn’t apply</a:t>
            </a:r>
          </a:p>
          <a:p>
            <a:pPr lvl="1"/>
            <a:r>
              <a:rPr lang="en-US" sz="2000" dirty="0"/>
              <a:t>Patient Refuses Services – If patient is uncooperative with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C545-8240-40F8-B2C9-7218D8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7910"/>
            <a:ext cx="8229600" cy="17082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BE6CD9-20A9-4478-94D3-378192398E1E}"/>
              </a:ext>
            </a:extLst>
          </p:cNvPr>
          <p:cNvSpPr/>
          <p:nvPr/>
        </p:nvSpPr>
        <p:spPr>
          <a:xfrm>
            <a:off x="2057400" y="4495800"/>
            <a:ext cx="2133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8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To facility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facility</a:t>
            </a:r>
          </a:p>
          <a:p>
            <a:r>
              <a:rPr lang="en-US" dirty="0"/>
              <a:t>Free text</a:t>
            </a:r>
          </a:p>
          <a:p>
            <a:pPr lvl="1"/>
            <a:r>
              <a:rPr lang="en-US" dirty="0"/>
              <a:t>Nursing home or Rehabilitation facility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Not a transfer?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C545-8240-40F8-B2C9-7218D8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7910"/>
            <a:ext cx="8229600" cy="1708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35154B-C087-4988-8261-4A11F2A97983}"/>
              </a:ext>
            </a:extLst>
          </p:cNvPr>
          <p:cNvSpPr/>
          <p:nvPr/>
        </p:nvSpPr>
        <p:spPr>
          <a:xfrm>
            <a:off x="457200" y="4800600"/>
            <a:ext cx="8077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Referrals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Referrals</a:t>
            </a:r>
          </a:p>
          <a:p>
            <a:r>
              <a:rPr lang="en-US" sz="2400" dirty="0"/>
              <a:t>Control who the patient will follow-up with</a:t>
            </a:r>
          </a:p>
          <a:p>
            <a:r>
              <a:rPr lang="en-US" sz="2400" dirty="0"/>
              <a:t>Click to Edit the PHP referral</a:t>
            </a:r>
          </a:p>
          <a:p>
            <a:r>
              <a:rPr lang="en-US" sz="2400" dirty="0"/>
              <a:t>Click to Add or Edit Referrals</a:t>
            </a:r>
          </a:p>
          <a:p>
            <a:r>
              <a:rPr lang="en-US" sz="2400" dirty="0"/>
              <a:t>Click to add yourself as Referral (Consultants)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C545-8240-40F8-B2C9-7218D8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7910"/>
            <a:ext cx="8229600" cy="1708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E467EB-6D26-478E-A6B8-179EF181FA9E}"/>
              </a:ext>
            </a:extLst>
          </p:cNvPr>
          <p:cNvSpPr/>
          <p:nvPr/>
        </p:nvSpPr>
        <p:spPr>
          <a:xfrm>
            <a:off x="457200" y="5181600"/>
            <a:ext cx="80772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B42EF-A4B2-478F-BC00-98FC3CFDD8F2}"/>
              </a:ext>
            </a:extLst>
          </p:cNvPr>
          <p:cNvSpPr/>
          <p:nvPr/>
        </p:nvSpPr>
        <p:spPr>
          <a:xfrm>
            <a:off x="2057400" y="5181600"/>
            <a:ext cx="6477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85097-0293-40AE-885A-AA50A0C4B16F}"/>
              </a:ext>
            </a:extLst>
          </p:cNvPr>
          <p:cNvSpPr/>
          <p:nvPr/>
        </p:nvSpPr>
        <p:spPr>
          <a:xfrm>
            <a:off x="914400" y="5181600"/>
            <a:ext cx="685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8C85D-9B83-4F40-9287-C0956E993707}"/>
              </a:ext>
            </a:extLst>
          </p:cNvPr>
          <p:cNvSpPr/>
          <p:nvPr/>
        </p:nvSpPr>
        <p:spPr>
          <a:xfrm>
            <a:off x="914400" y="5486400"/>
            <a:ext cx="685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Referrals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PHP Referral</a:t>
            </a:r>
          </a:p>
          <a:p>
            <a:pPr lvl="1"/>
            <a:r>
              <a:rPr lang="en-US" sz="2000" dirty="0"/>
              <a:t>Click to edit</a:t>
            </a:r>
          </a:p>
          <a:p>
            <a:r>
              <a:rPr lang="en-US" sz="2400" dirty="0"/>
              <a:t>Follow-Up time</a:t>
            </a:r>
          </a:p>
          <a:p>
            <a:pPr lvl="1"/>
            <a:r>
              <a:rPr lang="en-US" sz="2000" dirty="0"/>
              <a:t>Select time frame, or “As directed</a:t>
            </a:r>
          </a:p>
          <a:p>
            <a:r>
              <a:rPr lang="en-US" sz="2400" dirty="0"/>
              <a:t>Referral Note – Free text</a:t>
            </a:r>
          </a:p>
          <a:p>
            <a:pPr lvl="1"/>
            <a:r>
              <a:rPr lang="en-US" sz="1800" dirty="0"/>
              <a:t>Additional instructions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C545-8240-40F8-B2C9-7218D8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7910"/>
            <a:ext cx="8229600" cy="17082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5B42EF-A4B2-478F-BC00-98FC3CFDD8F2}"/>
              </a:ext>
            </a:extLst>
          </p:cNvPr>
          <p:cNvSpPr/>
          <p:nvPr/>
        </p:nvSpPr>
        <p:spPr>
          <a:xfrm>
            <a:off x="2057400" y="5181600"/>
            <a:ext cx="6477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6CC50-314B-4379-8C6E-F843D480A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76" y="3686071"/>
            <a:ext cx="5076024" cy="24400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8E3FAE-DFA4-4A18-ACB3-6A4C28A3B054}"/>
              </a:ext>
            </a:extLst>
          </p:cNvPr>
          <p:cNvSpPr/>
          <p:nvPr/>
        </p:nvSpPr>
        <p:spPr>
          <a:xfrm>
            <a:off x="3657600" y="4724398"/>
            <a:ext cx="4542624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E6761B-806F-4F1D-AC43-048BFA0C0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776" y="3686070"/>
            <a:ext cx="5076024" cy="24359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3D140A-5616-4F62-B3EC-6696D27B3237}"/>
              </a:ext>
            </a:extLst>
          </p:cNvPr>
          <p:cNvSpPr/>
          <p:nvPr/>
        </p:nvSpPr>
        <p:spPr>
          <a:xfrm>
            <a:off x="5867400" y="4904050"/>
            <a:ext cx="533400" cy="8871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75044-6343-4C13-A88A-7D8607605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776" y="3687125"/>
            <a:ext cx="5076024" cy="24349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930F98-0C9B-4465-8B5F-B35652B5D471}"/>
              </a:ext>
            </a:extLst>
          </p:cNvPr>
          <p:cNvSpPr/>
          <p:nvPr/>
        </p:nvSpPr>
        <p:spPr>
          <a:xfrm>
            <a:off x="3657600" y="4904050"/>
            <a:ext cx="4343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Referrals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Referrals – Add Referral</a:t>
            </a:r>
          </a:p>
          <a:p>
            <a:r>
              <a:rPr lang="en-US" sz="2400" dirty="0"/>
              <a:t>Existing PHP and Admitting providers display (Also Favorites)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“Add Me” button</a:t>
            </a:r>
          </a:p>
          <a:p>
            <a:pPr lvl="1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C545-8240-40F8-B2C9-7218D8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7910"/>
            <a:ext cx="8229600" cy="1708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D265FA-DA1F-4DBD-9CA7-BE03C76A8CE9}"/>
              </a:ext>
            </a:extLst>
          </p:cNvPr>
          <p:cNvSpPr/>
          <p:nvPr/>
        </p:nvSpPr>
        <p:spPr>
          <a:xfrm>
            <a:off x="914400" y="5181600"/>
            <a:ext cx="762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6355A-9977-4943-B2B3-594A690AD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42655"/>
            <a:ext cx="8229600" cy="32835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94F6A3-D07C-4C5B-B27B-F6C767DC78BA}"/>
              </a:ext>
            </a:extLst>
          </p:cNvPr>
          <p:cNvSpPr/>
          <p:nvPr/>
        </p:nvSpPr>
        <p:spPr>
          <a:xfrm>
            <a:off x="457200" y="3733800"/>
            <a:ext cx="2667000" cy="23923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1B1FF7-1DB3-4C59-A866-7D80FA47A406}"/>
              </a:ext>
            </a:extLst>
          </p:cNvPr>
          <p:cNvSpPr/>
          <p:nvPr/>
        </p:nvSpPr>
        <p:spPr>
          <a:xfrm>
            <a:off x="2057400" y="3505200"/>
            <a:ext cx="457200" cy="1808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Referrals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Searching for provider</a:t>
            </a:r>
          </a:p>
          <a:p>
            <a:r>
              <a:rPr lang="en-US" sz="2400" dirty="0"/>
              <a:t>Click on box to select (Add details as shown for PHP)</a:t>
            </a:r>
          </a:p>
          <a:p>
            <a:r>
              <a:rPr lang="en-US" sz="2400" dirty="0"/>
              <a:t>Click on star to save as a favorite</a:t>
            </a:r>
          </a:p>
          <a:p>
            <a:pPr lvl="1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C545-8240-40F8-B2C9-7218D8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7910"/>
            <a:ext cx="8229600" cy="1708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D265FA-DA1F-4DBD-9CA7-BE03C76A8CE9}"/>
              </a:ext>
            </a:extLst>
          </p:cNvPr>
          <p:cNvSpPr/>
          <p:nvPr/>
        </p:nvSpPr>
        <p:spPr>
          <a:xfrm>
            <a:off x="914400" y="5181600"/>
            <a:ext cx="7620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6355A-9977-4943-B2B3-594A690AD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42655"/>
            <a:ext cx="8229600" cy="32835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94F6A3-D07C-4C5B-B27B-F6C767DC78BA}"/>
              </a:ext>
            </a:extLst>
          </p:cNvPr>
          <p:cNvSpPr/>
          <p:nvPr/>
        </p:nvSpPr>
        <p:spPr>
          <a:xfrm>
            <a:off x="457200" y="3733800"/>
            <a:ext cx="2667000" cy="23923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1B1FF7-1DB3-4C59-A866-7D80FA47A406}"/>
              </a:ext>
            </a:extLst>
          </p:cNvPr>
          <p:cNvSpPr/>
          <p:nvPr/>
        </p:nvSpPr>
        <p:spPr>
          <a:xfrm>
            <a:off x="2057400" y="3505200"/>
            <a:ext cx="457200" cy="1808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A480E-47F3-4C88-8D29-B6492216F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4" y="2842653"/>
            <a:ext cx="8244835" cy="32835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7753FDF-6853-4272-ADAB-919454A30A37}"/>
              </a:ext>
            </a:extLst>
          </p:cNvPr>
          <p:cNvSpPr/>
          <p:nvPr/>
        </p:nvSpPr>
        <p:spPr>
          <a:xfrm>
            <a:off x="6553200" y="3429000"/>
            <a:ext cx="1828800" cy="2570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105E03-6532-4A6C-B99E-78ED192AB8EF}"/>
              </a:ext>
            </a:extLst>
          </p:cNvPr>
          <p:cNvSpPr/>
          <p:nvPr/>
        </p:nvSpPr>
        <p:spPr>
          <a:xfrm>
            <a:off x="457199" y="3686071"/>
            <a:ext cx="228601" cy="574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1F6A0B-FE29-4146-A543-D1299289BC01}"/>
              </a:ext>
            </a:extLst>
          </p:cNvPr>
          <p:cNvSpPr/>
          <p:nvPr/>
        </p:nvSpPr>
        <p:spPr>
          <a:xfrm>
            <a:off x="685800" y="3686070"/>
            <a:ext cx="152400" cy="574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AA3A91-D156-4802-BAB0-A425BDDAD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721943"/>
            <a:ext cx="5324705" cy="24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Referrals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Edit Referrals</a:t>
            </a:r>
          </a:p>
          <a:p>
            <a:pPr lvl="1"/>
            <a:r>
              <a:rPr lang="en-US" sz="2000" dirty="0"/>
              <a:t>Click “Edit”</a:t>
            </a:r>
          </a:p>
          <a:p>
            <a:r>
              <a:rPr lang="en-US" sz="2400" dirty="0"/>
              <a:t>Click to uncheck box – Deselects referral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74448-EAE4-490C-B5B8-15E58BE8F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3" y="2850013"/>
            <a:ext cx="8226357" cy="3276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25916E-8280-47FB-83EE-2F48D71EC0CB}"/>
              </a:ext>
            </a:extLst>
          </p:cNvPr>
          <p:cNvSpPr/>
          <p:nvPr/>
        </p:nvSpPr>
        <p:spPr>
          <a:xfrm>
            <a:off x="3962400" y="3200400"/>
            <a:ext cx="609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59228D-0894-4821-80AA-1B9C3734727A}"/>
              </a:ext>
            </a:extLst>
          </p:cNvPr>
          <p:cNvSpPr/>
          <p:nvPr/>
        </p:nvSpPr>
        <p:spPr>
          <a:xfrm>
            <a:off x="457200" y="3429000"/>
            <a:ext cx="2286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 err="1"/>
              <a:t>Adfinitas</a:t>
            </a:r>
            <a:r>
              <a:rPr lang="en-US" sz="3100" dirty="0"/>
              <a:t> Question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Adfinitas</a:t>
            </a:r>
            <a:r>
              <a:rPr lang="en-US" dirty="0"/>
              <a:t> question</a:t>
            </a:r>
          </a:p>
          <a:p>
            <a:r>
              <a:rPr lang="en-US" dirty="0"/>
              <a:t>Hospitalist specific question</a:t>
            </a:r>
          </a:p>
          <a:p>
            <a:pPr lvl="1"/>
            <a:r>
              <a:rPr lang="en-US" dirty="0"/>
              <a:t>Ignore unless you are a hospitalist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EC545-8240-40F8-B2C9-7218D89B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7910"/>
            <a:ext cx="8229600" cy="1708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1FA9DD-E59E-4063-A42E-648646BE3ECC}"/>
              </a:ext>
            </a:extLst>
          </p:cNvPr>
          <p:cNvSpPr/>
          <p:nvPr/>
        </p:nvSpPr>
        <p:spPr>
          <a:xfrm>
            <a:off x="457200" y="5791200"/>
            <a:ext cx="8077200" cy="334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1BF66-FDB4-4FF9-9B79-F0FE95DC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Only major sections indicated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BA3D-4714-4A45-801F-99D805F480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Universal Discharge </a:t>
            </a:r>
            <a:r>
              <a:rPr lang="en-US" dirty="0" err="1"/>
              <a:t>InPt</a:t>
            </a:r>
            <a:endParaRPr lang="en-US" dirty="0"/>
          </a:p>
          <a:p>
            <a:r>
              <a:rPr lang="en-US" dirty="0"/>
              <a:t>Referrals</a:t>
            </a:r>
          </a:p>
          <a:p>
            <a:r>
              <a:rPr lang="en-US" dirty="0"/>
              <a:t>Prescriptions</a:t>
            </a:r>
          </a:p>
          <a:p>
            <a:r>
              <a:rPr lang="en-US" dirty="0"/>
              <a:t>ED Discharge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5FEAD-9E47-469D-9CAE-3EA88C361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  <a:p>
            <a:r>
              <a:rPr lang="en-US" dirty="0"/>
              <a:t>Slide 5</a:t>
            </a:r>
          </a:p>
          <a:p>
            <a:r>
              <a:rPr lang="en-US" dirty="0"/>
              <a:t>Slides 16-18</a:t>
            </a:r>
          </a:p>
          <a:p>
            <a:r>
              <a:rPr lang="en-US" dirty="0"/>
              <a:t>Slides 20-31</a:t>
            </a:r>
          </a:p>
          <a:p>
            <a:r>
              <a:rPr lang="en-US" dirty="0"/>
              <a:t>Slides 42-45</a:t>
            </a:r>
          </a:p>
        </p:txBody>
      </p:sp>
    </p:spTree>
    <p:extLst>
      <p:ext uri="{BB962C8B-B14F-4D97-AF65-F5344CB8AC3E}">
        <p14:creationId xmlns:p14="http://schemas.microsoft.com/office/powerpoint/2010/main" val="37472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Discharge Medication Reconciliation &amp; Prescriptions</a:t>
            </a:r>
          </a:p>
          <a:p>
            <a:pPr lvl="1"/>
            <a:r>
              <a:rPr lang="en-US" sz="2000" dirty="0"/>
              <a:t>Click in either area to open Discharge Med Rec Screen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1274F-A132-4075-B495-08D8458E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03120"/>
            <a:ext cx="8229600" cy="1423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CA28DB-6E5C-4652-B589-D70464A7E94E}"/>
              </a:ext>
            </a:extLst>
          </p:cNvPr>
          <p:cNvSpPr/>
          <p:nvPr/>
        </p:nvSpPr>
        <p:spPr>
          <a:xfrm>
            <a:off x="457200" y="4703120"/>
            <a:ext cx="1600200" cy="4022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8F0CAA-90CD-4131-A1A0-CA988DB48BC4}"/>
              </a:ext>
            </a:extLst>
          </p:cNvPr>
          <p:cNvSpPr/>
          <p:nvPr/>
        </p:nvSpPr>
        <p:spPr>
          <a:xfrm>
            <a:off x="2057400" y="4703120"/>
            <a:ext cx="6629400" cy="1392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E570A-254D-4962-B61F-4EC40FA63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2587"/>
            <a:ext cx="8229600" cy="4683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347886-678D-4BC1-91AB-27ED4673E8E8}"/>
              </a:ext>
            </a:extLst>
          </p:cNvPr>
          <p:cNvSpPr txBox="1"/>
          <p:nvPr/>
        </p:nvSpPr>
        <p:spPr>
          <a:xfrm>
            <a:off x="4495800" y="2667000"/>
            <a:ext cx="41910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Home 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Continue or Stop individual Meds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Continue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Linked 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Medications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Will “Stop” on Visit Side automatically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6C165F-BBBF-4508-B017-6AD8B58302A7}"/>
              </a:ext>
            </a:extLst>
          </p:cNvPr>
          <p:cNvSpPr/>
          <p:nvPr/>
        </p:nvSpPr>
        <p:spPr>
          <a:xfrm>
            <a:off x="457200" y="2514600"/>
            <a:ext cx="3886200" cy="36115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90725-1593-4DAB-BE26-50E4D1F8DB57}"/>
              </a:ext>
            </a:extLst>
          </p:cNvPr>
          <p:cNvSpPr/>
          <p:nvPr/>
        </p:nvSpPr>
        <p:spPr>
          <a:xfrm>
            <a:off x="1600200" y="3581400"/>
            <a:ext cx="2438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C04E18-E74A-4CE0-85A8-AD9B90F4C86F}"/>
              </a:ext>
            </a:extLst>
          </p:cNvPr>
          <p:cNvSpPr/>
          <p:nvPr/>
        </p:nvSpPr>
        <p:spPr>
          <a:xfrm>
            <a:off x="1600200" y="4495800"/>
            <a:ext cx="2438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BE4FD-DD78-4B3A-98AC-F99C5F44A13F}"/>
              </a:ext>
            </a:extLst>
          </p:cNvPr>
          <p:cNvSpPr/>
          <p:nvPr/>
        </p:nvSpPr>
        <p:spPr>
          <a:xfrm>
            <a:off x="1600200" y="5257800"/>
            <a:ext cx="2438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7D95A-0C13-42B3-A82D-738777FF9BA7}"/>
              </a:ext>
            </a:extLst>
          </p:cNvPr>
          <p:cNvSpPr/>
          <p:nvPr/>
        </p:nvSpPr>
        <p:spPr>
          <a:xfrm>
            <a:off x="1600200" y="5943600"/>
            <a:ext cx="2438400" cy="1825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83578-E5C4-401D-AA40-D7A10732E46F}"/>
              </a:ext>
            </a:extLst>
          </p:cNvPr>
          <p:cNvSpPr/>
          <p:nvPr/>
        </p:nvSpPr>
        <p:spPr>
          <a:xfrm>
            <a:off x="1600200" y="26670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344A70-2F7B-4B3E-995C-757593285926}"/>
              </a:ext>
            </a:extLst>
          </p:cNvPr>
          <p:cNvSpPr/>
          <p:nvPr/>
        </p:nvSpPr>
        <p:spPr>
          <a:xfrm>
            <a:off x="4267200" y="5397500"/>
            <a:ext cx="228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10E7D0-93FD-45E1-80DF-FFE5679F8F85}"/>
              </a:ext>
            </a:extLst>
          </p:cNvPr>
          <p:cNvSpPr/>
          <p:nvPr/>
        </p:nvSpPr>
        <p:spPr>
          <a:xfrm>
            <a:off x="4343400" y="5410200"/>
            <a:ext cx="4267200" cy="7159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Continued Home Medications</a:t>
            </a:r>
          </a:p>
          <a:p>
            <a:r>
              <a:rPr lang="en-US" sz="2000" dirty="0"/>
              <a:t>Click “Rx” symbol to create a prescription</a:t>
            </a:r>
          </a:p>
          <a:p>
            <a:pPr lvl="1"/>
            <a:r>
              <a:rPr lang="en-US" sz="1800" dirty="0"/>
              <a:t>i.e. patient is out of medication</a:t>
            </a:r>
          </a:p>
          <a:p>
            <a:r>
              <a:rPr lang="en-US" sz="2000" dirty="0"/>
              <a:t>Duration/QTY</a:t>
            </a:r>
          </a:p>
          <a:p>
            <a:pPr lvl="1"/>
            <a:r>
              <a:rPr lang="en-US" sz="1600" b="1" dirty="0"/>
              <a:t>Always</a:t>
            </a:r>
            <a:r>
              <a:rPr lang="en-US" sz="1600" dirty="0"/>
              <a:t> enter QTY</a:t>
            </a:r>
          </a:p>
          <a:p>
            <a:r>
              <a:rPr lang="en-US" sz="2000" dirty="0"/>
              <a:t>PRN – Click to make prn (PRN reason required if selected)</a:t>
            </a:r>
          </a:p>
          <a:p>
            <a:r>
              <a:rPr lang="en-US" sz="2000" dirty="0"/>
              <a:t>RTE – Enter any additional required information (Route in this case)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078D9-01C9-4693-90A4-C4DEA3587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24834"/>
            <a:ext cx="8229600" cy="1801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6A9229-FC33-42A2-8E56-A1616D9ABE25}"/>
              </a:ext>
            </a:extLst>
          </p:cNvPr>
          <p:cNvSpPr/>
          <p:nvPr/>
        </p:nvSpPr>
        <p:spPr>
          <a:xfrm>
            <a:off x="3886200" y="4324834"/>
            <a:ext cx="304800" cy="2471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D3395-FBA0-4936-A61B-CDCFEA1B5ADE}"/>
              </a:ext>
            </a:extLst>
          </p:cNvPr>
          <p:cNvSpPr/>
          <p:nvPr/>
        </p:nvSpPr>
        <p:spPr>
          <a:xfrm>
            <a:off x="3886200" y="5257800"/>
            <a:ext cx="304800" cy="2471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A67668-8029-45DA-A533-BAB20B5AD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08728"/>
            <a:ext cx="8229600" cy="18174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604F2C-4D23-4740-BD3B-077F81634ABD}"/>
              </a:ext>
            </a:extLst>
          </p:cNvPr>
          <p:cNvSpPr/>
          <p:nvPr/>
        </p:nvSpPr>
        <p:spPr>
          <a:xfrm>
            <a:off x="3886200" y="4324834"/>
            <a:ext cx="304800" cy="2011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9CD7B9-11C5-4167-8A81-CA2909EC8907}"/>
              </a:ext>
            </a:extLst>
          </p:cNvPr>
          <p:cNvSpPr/>
          <p:nvPr/>
        </p:nvSpPr>
        <p:spPr>
          <a:xfrm>
            <a:off x="457200" y="4648200"/>
            <a:ext cx="12954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058E3-86FC-4518-8014-FE0DC8B3BCB0}"/>
              </a:ext>
            </a:extLst>
          </p:cNvPr>
          <p:cNvSpPr/>
          <p:nvPr/>
        </p:nvSpPr>
        <p:spPr>
          <a:xfrm>
            <a:off x="3429000" y="4525962"/>
            <a:ext cx="4572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7ED896-706E-4166-8D70-3BFCA04B1767}"/>
              </a:ext>
            </a:extLst>
          </p:cNvPr>
          <p:cNvSpPr/>
          <p:nvPr/>
        </p:nvSpPr>
        <p:spPr>
          <a:xfrm>
            <a:off x="2057400" y="4507396"/>
            <a:ext cx="381000" cy="182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50AC6C-2FE1-4313-AE72-8CB23114C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313996"/>
            <a:ext cx="8229600" cy="18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003FB-F7C0-4845-BE8C-A392246B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3861"/>
            <a:ext cx="8229600" cy="4382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3E52C-FF84-4E33-BCFD-7F8736CC358D}"/>
              </a:ext>
            </a:extLst>
          </p:cNvPr>
          <p:cNvSpPr txBox="1"/>
          <p:nvPr/>
        </p:nvSpPr>
        <p:spPr>
          <a:xfrm>
            <a:off x="457200" y="3200400"/>
            <a:ext cx="3962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Visit 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or Stop individual Meds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Stop 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DFA1F-F0B4-4E3A-8C45-325B77912744}"/>
              </a:ext>
            </a:extLst>
          </p:cNvPr>
          <p:cNvSpPr/>
          <p:nvPr/>
        </p:nvSpPr>
        <p:spPr>
          <a:xfrm>
            <a:off x="5638800" y="3733800"/>
            <a:ext cx="2590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00F9C-6F27-4DF7-9261-441FDC55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189" y="4465134"/>
            <a:ext cx="2615411" cy="24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A9BA8-EB36-4100-B1DF-CB4C5C644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188" y="5170669"/>
            <a:ext cx="2615411" cy="249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81079-A0BC-447B-BC60-DE2C5FA49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188" y="5887440"/>
            <a:ext cx="2615411" cy="2499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A017E2-8C66-4FB3-9A78-8761AD5A832A}"/>
              </a:ext>
            </a:extLst>
          </p:cNvPr>
          <p:cNvSpPr/>
          <p:nvPr/>
        </p:nvSpPr>
        <p:spPr>
          <a:xfrm>
            <a:off x="7391400" y="2971800"/>
            <a:ext cx="1219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Continuing a Visit Med</a:t>
            </a:r>
          </a:p>
          <a:p>
            <a:pPr lvl="1"/>
            <a:r>
              <a:rPr lang="en-US" sz="2000" dirty="0"/>
              <a:t>Converts to “New”</a:t>
            </a:r>
          </a:p>
          <a:p>
            <a:pPr lvl="1"/>
            <a:r>
              <a:rPr lang="en-US" sz="2000" dirty="0"/>
              <a:t>Becomes a Prescription</a:t>
            </a:r>
          </a:p>
          <a:p>
            <a:r>
              <a:rPr lang="en-US" sz="2400" dirty="0"/>
              <a:t>The same required and optional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CAA9E-AB81-41AC-9221-00F120FB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87269"/>
            <a:ext cx="8229600" cy="1632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A0F552-E99D-4CA2-8A36-80C1A90C63CE}"/>
              </a:ext>
            </a:extLst>
          </p:cNvPr>
          <p:cNvSpPr/>
          <p:nvPr/>
        </p:nvSpPr>
        <p:spPr>
          <a:xfrm>
            <a:off x="5638800" y="5943600"/>
            <a:ext cx="1295400" cy="1762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2B33C-3CA5-48C7-8424-667F210502AE}"/>
              </a:ext>
            </a:extLst>
          </p:cNvPr>
          <p:cNvSpPr/>
          <p:nvPr/>
        </p:nvSpPr>
        <p:spPr>
          <a:xfrm>
            <a:off x="8077200" y="5257800"/>
            <a:ext cx="3048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77495-E503-48DD-85EC-882E9484B4EA}"/>
              </a:ext>
            </a:extLst>
          </p:cNvPr>
          <p:cNvSpPr/>
          <p:nvPr/>
        </p:nvSpPr>
        <p:spPr>
          <a:xfrm>
            <a:off x="4419600" y="5592762"/>
            <a:ext cx="1295400" cy="1762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FCD45-6458-48A0-AAA5-0A3F775A5545}"/>
              </a:ext>
            </a:extLst>
          </p:cNvPr>
          <p:cNvSpPr/>
          <p:nvPr/>
        </p:nvSpPr>
        <p:spPr>
          <a:xfrm>
            <a:off x="7620000" y="5410200"/>
            <a:ext cx="457200" cy="1762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7DD91E-BF4D-49B2-879C-96E0E9996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74680"/>
            <a:ext cx="8229600" cy="16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Prescriptions</a:t>
            </a:r>
          </a:p>
          <a:p>
            <a:pPr lvl="1"/>
            <a:r>
              <a:rPr lang="en-US" sz="2000" dirty="0"/>
              <a:t>Click “Add New”</a:t>
            </a:r>
          </a:p>
          <a:p>
            <a:pPr lvl="1"/>
            <a:r>
              <a:rPr lang="en-US" sz="2000" dirty="0"/>
              <a:t>Search for Rx Medication</a:t>
            </a:r>
          </a:p>
          <a:p>
            <a:pPr lvl="1"/>
            <a:r>
              <a:rPr lang="en-US" sz="2000" dirty="0"/>
              <a:t>Favorite medications display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F2363-8265-48C3-A210-1270B4362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59586"/>
            <a:ext cx="8229600" cy="2266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3A607D-067B-4E4F-9F5A-E77B0BE8439E}"/>
              </a:ext>
            </a:extLst>
          </p:cNvPr>
          <p:cNvSpPr/>
          <p:nvPr/>
        </p:nvSpPr>
        <p:spPr>
          <a:xfrm>
            <a:off x="4419600" y="4419600"/>
            <a:ext cx="1295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1BD76-FEB2-4F3E-B86A-7896112A268C}"/>
              </a:ext>
            </a:extLst>
          </p:cNvPr>
          <p:cNvSpPr/>
          <p:nvPr/>
        </p:nvSpPr>
        <p:spPr>
          <a:xfrm>
            <a:off x="2514600" y="4800600"/>
            <a:ext cx="4343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96105-3320-4645-B7B0-BCC5BA3689D7}"/>
              </a:ext>
            </a:extLst>
          </p:cNvPr>
          <p:cNvSpPr/>
          <p:nvPr/>
        </p:nvSpPr>
        <p:spPr>
          <a:xfrm>
            <a:off x="457200" y="5105400"/>
            <a:ext cx="8229600" cy="838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Searching for new medication</a:t>
            </a:r>
          </a:p>
          <a:p>
            <a:pPr lvl="1"/>
            <a:r>
              <a:rPr lang="en-US" sz="2000" dirty="0"/>
              <a:t>Select desired medication</a:t>
            </a:r>
          </a:p>
          <a:p>
            <a:pPr lvl="1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1F4B6-0AE7-42E2-8134-430EDAB0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8" y="4862448"/>
            <a:ext cx="7074264" cy="1263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5632C-B92D-42C6-A9DF-45B70503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68" y="2423275"/>
            <a:ext cx="7651932" cy="3702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6E238-DFB4-4C5C-91B2-D8F667956B23}"/>
              </a:ext>
            </a:extLst>
          </p:cNvPr>
          <p:cNvSpPr txBox="1"/>
          <p:nvPr/>
        </p:nvSpPr>
        <p:spPr>
          <a:xfrm>
            <a:off x="2270034" y="5103911"/>
            <a:ext cx="629629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Pop-Up about Insurance recommendations – Click “OK”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A0750-2300-402D-B10E-CE3A23446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68" y="2434071"/>
            <a:ext cx="7651932" cy="3692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7BCDE-FF5A-46FD-8912-D511976B994B}"/>
              </a:ext>
            </a:extLst>
          </p:cNvPr>
          <p:cNvSpPr txBox="1"/>
          <p:nvPr/>
        </p:nvSpPr>
        <p:spPr>
          <a:xfrm>
            <a:off x="4800600" y="3352800"/>
            <a:ext cx="3886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the desire formulation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FDA57-1685-4ECA-814E-F3CEC22DE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68" y="2409509"/>
            <a:ext cx="7651932" cy="3716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80F3F2-F3A7-4E09-840D-21C4ABFEC387}"/>
              </a:ext>
            </a:extLst>
          </p:cNvPr>
          <p:cNvSpPr txBox="1"/>
          <p:nvPr/>
        </p:nvSpPr>
        <p:spPr>
          <a:xfrm>
            <a:off x="4876800" y="2514600"/>
            <a:ext cx="3810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the desired string (frequency/Duration)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Note that you can save as Favorite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F9E6C-A040-426B-B883-A49339AB3DE7}"/>
              </a:ext>
            </a:extLst>
          </p:cNvPr>
          <p:cNvSpPr/>
          <p:nvPr/>
        </p:nvSpPr>
        <p:spPr>
          <a:xfrm>
            <a:off x="8305800" y="4372073"/>
            <a:ext cx="260532" cy="17540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A95B7-B8BD-4082-92DA-8F0F5E50A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68" y="2416326"/>
            <a:ext cx="7651932" cy="37132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A9F88D-9EFA-4786-AB98-2A10EFB67DB0}"/>
              </a:ext>
            </a:extLst>
          </p:cNvPr>
          <p:cNvSpPr/>
          <p:nvPr/>
        </p:nvSpPr>
        <p:spPr>
          <a:xfrm>
            <a:off x="2362200" y="5943600"/>
            <a:ext cx="6204132" cy="1795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DB2E1-76D3-48E1-BFFA-9A59E4C7914A}"/>
              </a:ext>
            </a:extLst>
          </p:cNvPr>
          <p:cNvSpPr txBox="1"/>
          <p:nvPr/>
        </p:nvSpPr>
        <p:spPr>
          <a:xfrm>
            <a:off x="2590800" y="3840161"/>
            <a:ext cx="559453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Selected string highlights in green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Click to Edit 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Queue &amp; Exit if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Queue if adding additional Rx’s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Exit if you want to cancel adding a 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6A65E-0F51-4407-BF4C-B4E665AABA40}"/>
              </a:ext>
            </a:extLst>
          </p:cNvPr>
          <p:cNvSpPr/>
          <p:nvPr/>
        </p:nvSpPr>
        <p:spPr>
          <a:xfrm>
            <a:off x="8001000" y="2412932"/>
            <a:ext cx="685800" cy="2540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CE1EF-9A41-48F7-84FB-458C511A5EC1}"/>
              </a:ext>
            </a:extLst>
          </p:cNvPr>
          <p:cNvSpPr/>
          <p:nvPr/>
        </p:nvSpPr>
        <p:spPr>
          <a:xfrm>
            <a:off x="7543800" y="2419881"/>
            <a:ext cx="457200" cy="2539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3BF646-28F4-416F-98AD-B82DE70ECB04}"/>
              </a:ext>
            </a:extLst>
          </p:cNvPr>
          <p:cNvSpPr/>
          <p:nvPr/>
        </p:nvSpPr>
        <p:spPr>
          <a:xfrm>
            <a:off x="7086600" y="2430677"/>
            <a:ext cx="457200" cy="24995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Finalizing the Discharge Med Rec</a:t>
            </a:r>
          </a:p>
          <a:p>
            <a:pPr lvl="1"/>
            <a:r>
              <a:rPr lang="en-US" sz="2000" dirty="0"/>
              <a:t>Conflicts are indicated</a:t>
            </a:r>
          </a:p>
          <a:p>
            <a:pPr lvl="1"/>
            <a:r>
              <a:rPr lang="en-US" sz="2000" dirty="0"/>
              <a:t>Click “Submit” to finish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007F4-1419-405C-87CA-0A782DC4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08966"/>
            <a:ext cx="8229600" cy="23171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1CCA4A-6585-4470-AE19-22FFA4E41F06}"/>
              </a:ext>
            </a:extLst>
          </p:cNvPr>
          <p:cNvSpPr/>
          <p:nvPr/>
        </p:nvSpPr>
        <p:spPr>
          <a:xfrm>
            <a:off x="7162800" y="5334000"/>
            <a:ext cx="1524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AEB13-7437-4616-AEBF-7E7B69A21285}"/>
              </a:ext>
            </a:extLst>
          </p:cNvPr>
          <p:cNvSpPr/>
          <p:nvPr/>
        </p:nvSpPr>
        <p:spPr>
          <a:xfrm>
            <a:off x="6096000" y="3808966"/>
            <a:ext cx="1143000" cy="22963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Conflicts</a:t>
            </a:r>
          </a:p>
          <a:p>
            <a:pPr lvl="1"/>
            <a:r>
              <a:rPr lang="en-US" sz="2000" dirty="0"/>
              <a:t>Pop-up one at a time</a:t>
            </a:r>
          </a:p>
          <a:p>
            <a:pPr lvl="1"/>
            <a:r>
              <a:rPr lang="en-US" sz="2000" dirty="0"/>
              <a:t>Override (may require a reason)</a:t>
            </a:r>
          </a:p>
          <a:p>
            <a:pPr lvl="1"/>
            <a:r>
              <a:rPr lang="en-US" sz="2000" dirty="0"/>
              <a:t>Erase (to remove med)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BCCAD-7640-4ED6-AEA5-8D80C731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346" y="3429000"/>
            <a:ext cx="4600454" cy="2697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F76636-2F02-46B3-8577-D2B1AB3AB801}"/>
              </a:ext>
            </a:extLst>
          </p:cNvPr>
          <p:cNvSpPr/>
          <p:nvPr/>
        </p:nvSpPr>
        <p:spPr>
          <a:xfrm>
            <a:off x="7772400" y="3657600"/>
            <a:ext cx="3048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54257-5E0D-49FF-9E6E-5506034CD369}"/>
              </a:ext>
            </a:extLst>
          </p:cNvPr>
          <p:cNvSpPr/>
          <p:nvPr/>
        </p:nvSpPr>
        <p:spPr>
          <a:xfrm>
            <a:off x="8077200" y="3657600"/>
            <a:ext cx="3048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67EF7-8255-4364-872A-DA3B37B8B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61922"/>
            <a:ext cx="8229600" cy="4364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03E51-367B-4481-BF0B-58E886DB05C9}"/>
              </a:ext>
            </a:extLst>
          </p:cNvPr>
          <p:cNvSpPr txBox="1"/>
          <p:nvPr/>
        </p:nvSpPr>
        <p:spPr>
          <a:xfrm>
            <a:off x="4114800" y="3962400"/>
            <a:ext cx="3124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“Save” &amp; PIN to complete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Transmit/Print for 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Cancel if you change your mind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Becomes unreconciled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1C832F-3BB1-41FA-9E4C-843971161DAA}"/>
              </a:ext>
            </a:extLst>
          </p:cNvPr>
          <p:cNvSpPr/>
          <p:nvPr/>
        </p:nvSpPr>
        <p:spPr>
          <a:xfrm>
            <a:off x="7315200" y="2057400"/>
            <a:ext cx="1295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E8991-A13E-459F-B528-4902F16EF9AF}"/>
              </a:ext>
            </a:extLst>
          </p:cNvPr>
          <p:cNvSpPr/>
          <p:nvPr/>
        </p:nvSpPr>
        <p:spPr>
          <a:xfrm>
            <a:off x="7391400" y="2743200"/>
            <a:ext cx="381000" cy="3200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Meditech has adopted a Discharge Process with all-inclusive access</a:t>
            </a:r>
          </a:p>
          <a:p>
            <a:r>
              <a:rPr lang="en-US" sz="2400" dirty="0"/>
              <a:t>Providers have the most input, but</a:t>
            </a:r>
          </a:p>
          <a:p>
            <a:pPr lvl="1"/>
            <a:r>
              <a:rPr lang="en-US" sz="2000" dirty="0"/>
              <a:t>Case Management and Nursing can add information</a:t>
            </a:r>
          </a:p>
          <a:p>
            <a:pPr lvl="1"/>
            <a:r>
              <a:rPr lang="en-US" sz="2000" dirty="0"/>
              <a:t>Registration details are included</a:t>
            </a:r>
          </a:p>
          <a:p>
            <a:r>
              <a:rPr lang="en-US" sz="2400" dirty="0"/>
              <a:t>While we will demonstrate the “discharge” tab</a:t>
            </a:r>
          </a:p>
          <a:p>
            <a:pPr lvl="1"/>
            <a:r>
              <a:rPr lang="en-US" sz="2000" dirty="0"/>
              <a:t>The same information is in discharge documents under the “Discharge Plan” section.</a:t>
            </a:r>
          </a:p>
        </p:txBody>
      </p:sp>
    </p:spTree>
    <p:extLst>
      <p:ext uri="{BB962C8B-B14F-4D97-AF65-F5344CB8AC3E}">
        <p14:creationId xmlns:p14="http://schemas.microsoft.com/office/powerpoint/2010/main" val="10519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Transmit/Print screen</a:t>
            </a:r>
          </a:p>
          <a:p>
            <a:pPr lvl="1"/>
            <a:r>
              <a:rPr lang="en-US" sz="2000" dirty="0"/>
              <a:t>Print option</a:t>
            </a:r>
          </a:p>
          <a:p>
            <a:pPr lvl="2"/>
            <a:r>
              <a:rPr lang="en-US" sz="1600" dirty="0"/>
              <a:t>May default – depends on setup (</a:t>
            </a:r>
            <a:r>
              <a:rPr lang="en-US" sz="1600" dirty="0" err="1"/>
              <a:t>eRx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All options only show if no box is checked for Med</a:t>
            </a:r>
          </a:p>
          <a:p>
            <a:pPr lvl="1"/>
            <a:r>
              <a:rPr lang="en-US" sz="2000" dirty="0"/>
              <a:t>Transmit option</a:t>
            </a:r>
          </a:p>
          <a:p>
            <a:pPr lvl="2"/>
            <a:r>
              <a:rPr lang="en-US" sz="1600" dirty="0" err="1"/>
              <a:t>eRx</a:t>
            </a:r>
            <a:r>
              <a:rPr lang="en-US" sz="1600" dirty="0"/>
              <a:t> must be setup to work</a:t>
            </a:r>
          </a:p>
          <a:p>
            <a:pPr lvl="2"/>
            <a:r>
              <a:rPr lang="en-US" sz="1600" dirty="0"/>
              <a:t>Preferred Pharmacy must be entered to work</a:t>
            </a:r>
          </a:p>
          <a:p>
            <a:pPr lvl="2"/>
            <a:r>
              <a:rPr lang="en-US" sz="1600" dirty="0"/>
              <a:t>Change Pharmacy</a:t>
            </a:r>
          </a:p>
          <a:p>
            <a:pPr lvl="1"/>
            <a:r>
              <a:rPr lang="en-US" sz="2000" dirty="0"/>
              <a:t>Confirm Printer</a:t>
            </a:r>
          </a:p>
          <a:p>
            <a:pPr lvl="1"/>
            <a:r>
              <a:rPr lang="en-US" sz="2000" dirty="0"/>
              <a:t>All Prescription Printers</a:t>
            </a:r>
          </a:p>
          <a:p>
            <a:pPr lvl="2"/>
            <a:r>
              <a:rPr lang="en-US" sz="1600" dirty="0"/>
              <a:t>List option</a:t>
            </a:r>
          </a:p>
          <a:p>
            <a:pPr lvl="1"/>
            <a:r>
              <a:rPr lang="en-US" sz="2000" dirty="0"/>
              <a:t>Unit and “TG”</a:t>
            </a:r>
          </a:p>
          <a:p>
            <a:pPr lvl="2"/>
            <a:r>
              <a:rPr lang="en-US" sz="1600" dirty="0"/>
              <a:t>In name of Rx printer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E0A8EC-E24F-48EA-B889-39D2FA6E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914046"/>
            <a:ext cx="4724400" cy="22121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5AEC3A-3C31-483B-A471-F1C94150D4F5}"/>
              </a:ext>
            </a:extLst>
          </p:cNvPr>
          <p:cNvSpPr/>
          <p:nvPr/>
        </p:nvSpPr>
        <p:spPr>
          <a:xfrm>
            <a:off x="4191000" y="4114800"/>
            <a:ext cx="1524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11148-1534-450D-B057-DEBA9FC0EA1A}"/>
              </a:ext>
            </a:extLst>
          </p:cNvPr>
          <p:cNvSpPr/>
          <p:nvPr/>
        </p:nvSpPr>
        <p:spPr>
          <a:xfrm>
            <a:off x="3962400" y="4114800"/>
            <a:ext cx="2286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1D735-3C73-49ED-8DAC-FFB4457ECA3A}"/>
              </a:ext>
            </a:extLst>
          </p:cNvPr>
          <p:cNvSpPr/>
          <p:nvPr/>
        </p:nvSpPr>
        <p:spPr>
          <a:xfrm>
            <a:off x="7696200" y="4114800"/>
            <a:ext cx="533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8958F-7655-426A-B4D3-6D91134D3377}"/>
              </a:ext>
            </a:extLst>
          </p:cNvPr>
          <p:cNvSpPr/>
          <p:nvPr/>
        </p:nvSpPr>
        <p:spPr>
          <a:xfrm>
            <a:off x="8229600" y="4114800"/>
            <a:ext cx="457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87688-4788-44D4-800C-8BDC80B0D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924404"/>
            <a:ext cx="4724400" cy="2201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905F89-20FC-413C-A2E0-F28591708BA4}"/>
              </a:ext>
            </a:extLst>
          </p:cNvPr>
          <p:cNvSpPr/>
          <p:nvPr/>
        </p:nvSpPr>
        <p:spPr>
          <a:xfrm>
            <a:off x="4724400" y="4343400"/>
            <a:ext cx="1219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826DC9-B6C4-4EA7-A558-CB3ADB7C2DE4}"/>
              </a:ext>
            </a:extLst>
          </p:cNvPr>
          <p:cNvSpPr/>
          <p:nvPr/>
        </p:nvSpPr>
        <p:spPr>
          <a:xfrm>
            <a:off x="6096000" y="4343399"/>
            <a:ext cx="1219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dirty="0"/>
              <a:t>Prescriptions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display of Prescriptions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DF7DB-E1DA-4DF0-9A49-95668FBD6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78575"/>
            <a:ext cx="8229600" cy="25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7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Next Dose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Next Dose</a:t>
            </a:r>
          </a:p>
          <a:p>
            <a:r>
              <a:rPr lang="en-US" sz="2400" dirty="0"/>
              <a:t>Simply Click the NEXT DOSE “Update from MAR”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037F0-7471-4B2A-B07D-D02A0548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65317"/>
            <a:ext cx="8229600" cy="1860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0DDC9D-CC56-490B-A578-65C8FBC473E5}"/>
              </a:ext>
            </a:extLst>
          </p:cNvPr>
          <p:cNvSpPr/>
          <p:nvPr/>
        </p:nvSpPr>
        <p:spPr>
          <a:xfrm>
            <a:off x="457200" y="4265317"/>
            <a:ext cx="8153400" cy="38288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72ECC-2471-45B1-A374-08748896D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96034"/>
            <a:ext cx="8229600" cy="3630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04C55-8FA5-400F-BD5C-E24D22DC3323}"/>
              </a:ext>
            </a:extLst>
          </p:cNvPr>
          <p:cNvSpPr/>
          <p:nvPr/>
        </p:nvSpPr>
        <p:spPr>
          <a:xfrm>
            <a:off x="6324600" y="2743200"/>
            <a:ext cx="1295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7BEC1-590D-4E74-8097-E99D8047296C}"/>
              </a:ext>
            </a:extLst>
          </p:cNvPr>
          <p:cNvSpPr/>
          <p:nvPr/>
        </p:nvSpPr>
        <p:spPr>
          <a:xfrm>
            <a:off x="6858000" y="2787354"/>
            <a:ext cx="685800" cy="1844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26634-D99E-4B0D-9CC3-5477B88B7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49783"/>
            <a:ext cx="8229600" cy="3576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1CE98D-2FA6-4EB7-9409-E22B9BD439E8}"/>
              </a:ext>
            </a:extLst>
          </p:cNvPr>
          <p:cNvSpPr/>
          <p:nvPr/>
        </p:nvSpPr>
        <p:spPr>
          <a:xfrm>
            <a:off x="6324600" y="3276600"/>
            <a:ext cx="838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E0810-F32F-42C2-B989-C1F7BA8B765B}"/>
              </a:ext>
            </a:extLst>
          </p:cNvPr>
          <p:cNvSpPr/>
          <p:nvPr/>
        </p:nvSpPr>
        <p:spPr>
          <a:xfrm>
            <a:off x="6324600" y="3943834"/>
            <a:ext cx="8382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1CF12B-A93C-4A89-AC0D-87877984E1E8}"/>
              </a:ext>
            </a:extLst>
          </p:cNvPr>
          <p:cNvSpPr txBox="1"/>
          <p:nvPr/>
        </p:nvSpPr>
        <p:spPr>
          <a:xfrm>
            <a:off x="3048000" y="4419600"/>
            <a:ext cx="3048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last previous administration date &amp; time is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“Save”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F06931-BB41-4AB5-9C32-D6E8B9F26091}"/>
              </a:ext>
            </a:extLst>
          </p:cNvPr>
          <p:cNvSpPr/>
          <p:nvPr/>
        </p:nvSpPr>
        <p:spPr>
          <a:xfrm>
            <a:off x="8305800" y="2592683"/>
            <a:ext cx="381000" cy="26961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90D753-F868-4F83-AA92-3FC4FC4C5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4280167"/>
            <a:ext cx="8210550" cy="18459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48987A-8F45-40E3-8097-DD8608745572}"/>
              </a:ext>
            </a:extLst>
          </p:cNvPr>
          <p:cNvSpPr/>
          <p:nvPr/>
        </p:nvSpPr>
        <p:spPr>
          <a:xfrm>
            <a:off x="476250" y="4280167"/>
            <a:ext cx="8134350" cy="3661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CRISP Questions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CRISP Questions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Required</a:t>
            </a:r>
            <a:r>
              <a:rPr lang="en-US" sz="2000" dirty="0"/>
              <a:t> Yes or No, Were Opiate/Benzodiazepines prescribed on Discharge?</a:t>
            </a:r>
          </a:p>
          <a:p>
            <a:pPr lvl="1"/>
            <a:r>
              <a:rPr lang="en-US" sz="1800" dirty="0"/>
              <a:t>If Yes, The next question will become required in the future</a:t>
            </a:r>
          </a:p>
          <a:p>
            <a:r>
              <a:rPr lang="en-US" sz="2000" dirty="0"/>
              <a:t>Was CRISP accessed and the data reviewed?</a:t>
            </a:r>
          </a:p>
          <a:p>
            <a:pPr lvl="1"/>
            <a:r>
              <a:rPr lang="en-US" sz="1800" dirty="0"/>
              <a:t>If No, The next question will become required in the future</a:t>
            </a:r>
          </a:p>
          <a:p>
            <a:r>
              <a:rPr lang="en-US" sz="2000" dirty="0"/>
              <a:t>Exception reason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037F0-7471-4B2A-B07D-D02A0548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65317"/>
            <a:ext cx="8229600" cy="1860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177332-2261-4F04-B8F9-4BBDA9D7E74A}"/>
              </a:ext>
            </a:extLst>
          </p:cNvPr>
          <p:cNvSpPr/>
          <p:nvPr/>
        </p:nvSpPr>
        <p:spPr>
          <a:xfrm>
            <a:off x="457200" y="4648200"/>
            <a:ext cx="8077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AF66B2-F374-4461-9110-B6FE3509549D}"/>
              </a:ext>
            </a:extLst>
          </p:cNvPr>
          <p:cNvSpPr/>
          <p:nvPr/>
        </p:nvSpPr>
        <p:spPr>
          <a:xfrm>
            <a:off x="457200" y="5029200"/>
            <a:ext cx="8077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816F5-2BA7-499A-8950-254EADE211EB}"/>
              </a:ext>
            </a:extLst>
          </p:cNvPr>
          <p:cNvSpPr/>
          <p:nvPr/>
        </p:nvSpPr>
        <p:spPr>
          <a:xfrm>
            <a:off x="457200" y="5334000"/>
            <a:ext cx="8077200" cy="7921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37EDB-A03A-40FA-AE26-AF2EC0193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49077"/>
            <a:ext cx="8229600" cy="1491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99B638-6504-46CB-BE12-DC4636FEF91D}"/>
              </a:ext>
            </a:extLst>
          </p:cNvPr>
          <p:cNvSpPr txBox="1"/>
          <p:nvPr/>
        </p:nvSpPr>
        <p:spPr>
          <a:xfrm>
            <a:off x="4572000" y="4800600"/>
            <a:ext cx="3505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example is provided for when CRISP was not consulted after Opiate/Benzodiazepine was ordered on discharge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44F620-8C16-4DCE-A032-79D044459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94490"/>
            <a:ext cx="8229600" cy="18458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E4824B-31BA-41E8-B7A0-4E7C04ABEDA0}"/>
              </a:ext>
            </a:extLst>
          </p:cNvPr>
          <p:cNvSpPr txBox="1"/>
          <p:nvPr/>
        </p:nvSpPr>
        <p:spPr>
          <a:xfrm>
            <a:off x="4495800" y="4648200"/>
            <a:ext cx="381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our scenario, Opiates/Benzodiazepines were not prescribed</a:t>
            </a:r>
          </a:p>
        </p:txBody>
      </p:sp>
    </p:spTree>
    <p:extLst>
      <p:ext uri="{BB962C8B-B14F-4D97-AF65-F5344CB8AC3E}">
        <p14:creationId xmlns:p14="http://schemas.microsoft.com/office/powerpoint/2010/main" val="28806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Required Section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These three questions are </a:t>
            </a:r>
            <a:r>
              <a:rPr lang="en-US" sz="2400" dirty="0">
                <a:solidFill>
                  <a:srgbClr val="FF0000"/>
                </a:solidFill>
              </a:rPr>
              <a:t>required</a:t>
            </a:r>
          </a:p>
          <a:p>
            <a:pPr lvl="1"/>
            <a:r>
              <a:rPr lang="en-US" sz="2000" dirty="0"/>
              <a:t>Functional capability</a:t>
            </a:r>
          </a:p>
          <a:p>
            <a:pPr lvl="1"/>
            <a:r>
              <a:rPr lang="en-US" sz="2000" dirty="0"/>
              <a:t>Functional capacity</a:t>
            </a:r>
          </a:p>
          <a:p>
            <a:pPr lvl="1"/>
            <a:r>
              <a:rPr lang="en-US" sz="2000" dirty="0"/>
              <a:t>Diet</a:t>
            </a:r>
          </a:p>
          <a:p>
            <a:pPr lvl="1"/>
            <a:r>
              <a:rPr lang="en-US" sz="2000" dirty="0"/>
              <a:t>Free text Additional Diet instructions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40CA5-386D-46A6-92A7-68BF9AC9A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85387"/>
            <a:ext cx="8077200" cy="1740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F750AA-4EF5-4B92-94C3-20BC5D35179D}"/>
              </a:ext>
            </a:extLst>
          </p:cNvPr>
          <p:cNvSpPr/>
          <p:nvPr/>
        </p:nvSpPr>
        <p:spPr>
          <a:xfrm>
            <a:off x="457200" y="4385387"/>
            <a:ext cx="7924800" cy="4914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AAB8B-C279-4FD3-9ED5-F1622319FCD9}"/>
              </a:ext>
            </a:extLst>
          </p:cNvPr>
          <p:cNvSpPr/>
          <p:nvPr/>
        </p:nvSpPr>
        <p:spPr>
          <a:xfrm>
            <a:off x="457200" y="4876800"/>
            <a:ext cx="79248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72094-8069-4387-AAE8-A4D2B07757D9}"/>
              </a:ext>
            </a:extLst>
          </p:cNvPr>
          <p:cNvSpPr/>
          <p:nvPr/>
        </p:nvSpPr>
        <p:spPr>
          <a:xfrm>
            <a:off x="457200" y="5257800"/>
            <a:ext cx="7924800" cy="4914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220226-DAAB-430E-9B80-4C284FD1E1D5}"/>
              </a:ext>
            </a:extLst>
          </p:cNvPr>
          <p:cNvSpPr/>
          <p:nvPr/>
        </p:nvSpPr>
        <p:spPr>
          <a:xfrm>
            <a:off x="457200" y="5749213"/>
            <a:ext cx="7924800" cy="3769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65AF9-467B-4393-8F2D-57CC657AB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82354"/>
            <a:ext cx="8077200" cy="17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Activity (</a:t>
            </a:r>
            <a:r>
              <a:rPr lang="en-US" sz="3100" dirty="0">
                <a:solidFill>
                  <a:srgbClr val="FF0000"/>
                </a:solidFill>
              </a:rPr>
              <a:t>required</a:t>
            </a:r>
            <a:r>
              <a:rPr lang="en-US" sz="3100" dirty="0"/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Activity</a:t>
            </a:r>
          </a:p>
          <a:p>
            <a:r>
              <a:rPr lang="en-US" sz="2400" dirty="0"/>
              <a:t>Activity is a required question</a:t>
            </a:r>
          </a:p>
          <a:p>
            <a:r>
              <a:rPr lang="en-US" sz="2400" dirty="0"/>
              <a:t>Additional activity instructions allow for more detail to be inserted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0BA31-6B14-4A5E-A4E7-2BAD2060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09683"/>
            <a:ext cx="8229600" cy="11164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B13CEA-9ED9-41CC-B485-3B43A5A7E7A8}"/>
              </a:ext>
            </a:extLst>
          </p:cNvPr>
          <p:cNvSpPr/>
          <p:nvPr/>
        </p:nvSpPr>
        <p:spPr>
          <a:xfrm>
            <a:off x="457200" y="5009683"/>
            <a:ext cx="8077200" cy="78151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1A273-3B45-44FD-9C45-6CCF5643119F}"/>
              </a:ext>
            </a:extLst>
          </p:cNvPr>
          <p:cNvSpPr/>
          <p:nvPr/>
        </p:nvSpPr>
        <p:spPr>
          <a:xfrm>
            <a:off x="457200" y="5791200"/>
            <a:ext cx="8077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9A119-94D5-413F-9D06-96D332C6B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84371"/>
            <a:ext cx="8229600" cy="114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Surgical Section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surgical section allows for Post-Op care to be given with many free text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FAD20-7687-43C9-9A4B-F02553F32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3060"/>
            <a:ext cx="8229600" cy="32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8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The Last Instructions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section has the last areas for instructions</a:t>
            </a:r>
          </a:p>
          <a:p>
            <a:pPr lvl="1"/>
            <a:r>
              <a:rPr lang="en-US" sz="2000" dirty="0"/>
              <a:t>Additional Patient Instructions – ANY instructions not covered elsewhere</a:t>
            </a:r>
          </a:p>
          <a:p>
            <a:pPr lvl="1"/>
            <a:r>
              <a:rPr lang="en-US" sz="2000" dirty="0"/>
              <a:t>Forms – we aren’t using this on inpatient side</a:t>
            </a:r>
          </a:p>
          <a:p>
            <a:pPr lvl="1"/>
            <a:r>
              <a:rPr lang="en-US" sz="2000" dirty="0"/>
              <a:t>Instructions – Canned text instructions (Discussed next slide)</a:t>
            </a:r>
          </a:p>
          <a:p>
            <a:pPr lvl="1"/>
            <a:r>
              <a:rPr lang="en-US" sz="2000" dirty="0"/>
              <a:t>Print Language – ONLY the canned text (English/Spanish)</a:t>
            </a:r>
          </a:p>
          <a:p>
            <a:pPr lvl="1"/>
            <a:r>
              <a:rPr lang="en-US" sz="2000" dirty="0"/>
              <a:t>Total Time – </a:t>
            </a:r>
            <a:r>
              <a:rPr lang="en-US" sz="2000" dirty="0">
                <a:solidFill>
                  <a:srgbClr val="FF0000"/>
                </a:solidFill>
              </a:rPr>
              <a:t>Required</a:t>
            </a:r>
            <a:r>
              <a:rPr lang="en-US" sz="2000" dirty="0"/>
              <a:t> – May affect billing (service dependent)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C0C4-4BD2-4B39-9EDF-C259D7A6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0" y="4266106"/>
            <a:ext cx="8226110" cy="1860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DA83D5-871D-4249-B28C-5DBEA90C880C}"/>
              </a:ext>
            </a:extLst>
          </p:cNvPr>
          <p:cNvSpPr/>
          <p:nvPr/>
        </p:nvSpPr>
        <p:spPr>
          <a:xfrm>
            <a:off x="457200" y="4266106"/>
            <a:ext cx="8077200" cy="3820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99B2C-AB4A-48DD-92DC-F503DB7CAE89}"/>
              </a:ext>
            </a:extLst>
          </p:cNvPr>
          <p:cNvSpPr/>
          <p:nvPr/>
        </p:nvSpPr>
        <p:spPr>
          <a:xfrm>
            <a:off x="457200" y="4648200"/>
            <a:ext cx="8077200" cy="3820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527FD-68DD-4329-AB8B-938E91E6D9FD}"/>
              </a:ext>
            </a:extLst>
          </p:cNvPr>
          <p:cNvSpPr/>
          <p:nvPr/>
        </p:nvSpPr>
        <p:spPr>
          <a:xfrm>
            <a:off x="457200" y="5030294"/>
            <a:ext cx="8077200" cy="30370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96A73D-A763-4194-AE6B-A7C8261790A5}"/>
              </a:ext>
            </a:extLst>
          </p:cNvPr>
          <p:cNvSpPr/>
          <p:nvPr/>
        </p:nvSpPr>
        <p:spPr>
          <a:xfrm>
            <a:off x="457200" y="5334000"/>
            <a:ext cx="8077200" cy="3820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EAEFA-42C0-4542-B5E4-C7FADE01AA3A}"/>
              </a:ext>
            </a:extLst>
          </p:cNvPr>
          <p:cNvSpPr/>
          <p:nvPr/>
        </p:nvSpPr>
        <p:spPr>
          <a:xfrm>
            <a:off x="457200" y="5716094"/>
            <a:ext cx="8077200" cy="3820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FF796-6C89-480D-9783-982EACF69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56053"/>
            <a:ext cx="8226110" cy="18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Canned Text Instructions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08E61-8B90-407A-BCF5-60AFDC45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94731"/>
            <a:ext cx="8229600" cy="7314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17136-63C8-48ED-BCDB-93A66A24C68D}"/>
              </a:ext>
            </a:extLst>
          </p:cNvPr>
          <p:cNvSpPr/>
          <p:nvPr/>
        </p:nvSpPr>
        <p:spPr>
          <a:xfrm>
            <a:off x="457200" y="5410200"/>
            <a:ext cx="82296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896FA-8E24-48B0-AE31-BE53A24D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27563"/>
            <a:ext cx="8229600" cy="3698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2B70B8-2B41-4B6B-9D89-CCABB6C9A2F9}"/>
              </a:ext>
            </a:extLst>
          </p:cNvPr>
          <p:cNvSpPr/>
          <p:nvPr/>
        </p:nvSpPr>
        <p:spPr>
          <a:xfrm>
            <a:off x="457200" y="3124200"/>
            <a:ext cx="2057400" cy="1600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6CA42-0D0A-479A-8025-3BB9FB773014}"/>
              </a:ext>
            </a:extLst>
          </p:cNvPr>
          <p:cNvSpPr/>
          <p:nvPr/>
        </p:nvSpPr>
        <p:spPr>
          <a:xfrm>
            <a:off x="6248400" y="3124200"/>
            <a:ext cx="2133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23B89-C788-4486-BD12-5BD6E005B597}"/>
              </a:ext>
            </a:extLst>
          </p:cNvPr>
          <p:cNvSpPr txBox="1"/>
          <p:nvPr/>
        </p:nvSpPr>
        <p:spPr>
          <a:xfrm>
            <a:off x="3048000" y="3962400"/>
            <a:ext cx="5410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Problems may be selected from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process doesn’t seem to work properly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 Instructions may be search for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08467-3BFB-458E-A229-71C7A25EB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15955"/>
            <a:ext cx="8229600" cy="37102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FD819-DCE9-49DA-8704-79F56BB0325C}"/>
              </a:ext>
            </a:extLst>
          </p:cNvPr>
          <p:cNvSpPr/>
          <p:nvPr/>
        </p:nvSpPr>
        <p:spPr>
          <a:xfrm>
            <a:off x="762000" y="3429000"/>
            <a:ext cx="2514600" cy="27087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F66732-B9B7-486F-84B4-3B47CED5261D}"/>
              </a:ext>
            </a:extLst>
          </p:cNvPr>
          <p:cNvSpPr/>
          <p:nvPr/>
        </p:nvSpPr>
        <p:spPr>
          <a:xfrm>
            <a:off x="8305800" y="3429000"/>
            <a:ext cx="228600" cy="26971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9ADA08-617D-4F12-9A99-9661668C9B97}"/>
              </a:ext>
            </a:extLst>
          </p:cNvPr>
          <p:cNvSpPr/>
          <p:nvPr/>
        </p:nvSpPr>
        <p:spPr>
          <a:xfrm>
            <a:off x="8534400" y="3417392"/>
            <a:ext cx="228600" cy="27087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A57819-3E3F-47CE-8D54-E3759E35370A}"/>
              </a:ext>
            </a:extLst>
          </p:cNvPr>
          <p:cNvSpPr/>
          <p:nvPr/>
        </p:nvSpPr>
        <p:spPr>
          <a:xfrm>
            <a:off x="533400" y="3417391"/>
            <a:ext cx="228600" cy="27203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F1AEC-047D-47B3-93DD-DC323E16F0A9}"/>
              </a:ext>
            </a:extLst>
          </p:cNvPr>
          <p:cNvSpPr txBox="1"/>
          <p:nvPr/>
        </p:nvSpPr>
        <p:spPr>
          <a:xfrm>
            <a:off x="3581400" y="3535362"/>
            <a:ext cx="4495800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Search by diagnosis/key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Available instructions are listed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Scroll for additional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icon to view instructions (recommended prior to selecting first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Click box to select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OK to add when done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1B6933-6A2E-4D22-81E4-C31D5B0399C9}"/>
              </a:ext>
            </a:extLst>
          </p:cNvPr>
          <p:cNvSpPr/>
          <p:nvPr/>
        </p:nvSpPr>
        <p:spPr>
          <a:xfrm>
            <a:off x="6248400" y="3124200"/>
            <a:ext cx="2133600" cy="2368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ADCE1-D763-4D88-90BB-D5285B980F16}"/>
              </a:ext>
            </a:extLst>
          </p:cNvPr>
          <p:cNvSpPr/>
          <p:nvPr/>
        </p:nvSpPr>
        <p:spPr>
          <a:xfrm>
            <a:off x="8305800" y="2427562"/>
            <a:ext cx="381000" cy="3156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E5E664-CD1D-4758-B59A-6724EBFFE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231" y="2364598"/>
            <a:ext cx="3447537" cy="3761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FD9546-9884-4661-8C7B-462481DDF051}"/>
              </a:ext>
            </a:extLst>
          </p:cNvPr>
          <p:cNvSpPr txBox="1"/>
          <p:nvPr/>
        </p:nvSpPr>
        <p:spPr>
          <a:xfrm>
            <a:off x="4724400" y="4495800"/>
            <a:ext cx="3352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a cropped screen shot of part of page 1 for “After an Appendectomy”</a:t>
            </a:r>
          </a:p>
        </p:txBody>
      </p:sp>
    </p:spTree>
    <p:extLst>
      <p:ext uri="{BB962C8B-B14F-4D97-AF65-F5344CB8AC3E}">
        <p14:creationId xmlns:p14="http://schemas.microsoft.com/office/powerpoint/2010/main" val="3836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Discharge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is reserved for future functionality</a:t>
            </a:r>
          </a:p>
          <a:p>
            <a:r>
              <a:rPr lang="en-US" dirty="0"/>
              <a:t>Ignore this section until instructed to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EA9D4-959E-4FC4-A68C-F91EC22F9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57861"/>
            <a:ext cx="8229600" cy="14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Types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the time this was produced, there were 3 different Universal Discharges</a:t>
            </a:r>
          </a:p>
          <a:p>
            <a:r>
              <a:rPr lang="en-US" sz="2400" dirty="0"/>
              <a:t>The location of the patient determines which displays</a:t>
            </a:r>
          </a:p>
          <a:p>
            <a:pPr lvl="1"/>
            <a:r>
              <a:rPr lang="en-US" sz="2000" dirty="0"/>
              <a:t>The current location each time “Discharge” is opened</a:t>
            </a:r>
          </a:p>
          <a:p>
            <a:r>
              <a:rPr lang="en-US" sz="2400" dirty="0"/>
              <a:t>ED (ED location)</a:t>
            </a:r>
          </a:p>
          <a:p>
            <a:pPr lvl="1"/>
            <a:r>
              <a:rPr lang="en-US" sz="2000" dirty="0"/>
              <a:t>ED specific information</a:t>
            </a:r>
          </a:p>
          <a:p>
            <a:r>
              <a:rPr lang="en-US" sz="2400" dirty="0"/>
              <a:t>Post-Op (SDS location)</a:t>
            </a:r>
          </a:p>
          <a:p>
            <a:pPr lvl="1"/>
            <a:r>
              <a:rPr lang="en-US" sz="2000" dirty="0"/>
              <a:t>Post-Op specific information</a:t>
            </a:r>
          </a:p>
          <a:p>
            <a:r>
              <a:rPr lang="en-US" sz="2400" dirty="0"/>
              <a:t>Everywhere Else</a:t>
            </a:r>
          </a:p>
          <a:p>
            <a:pPr lvl="1"/>
            <a:r>
              <a:rPr lang="en-US" sz="2000" dirty="0"/>
              <a:t>General information **This is what will be used for this training**</a:t>
            </a:r>
          </a:p>
        </p:txBody>
      </p:sp>
    </p:spTree>
    <p:extLst>
      <p:ext uri="{BB962C8B-B14F-4D97-AF65-F5344CB8AC3E}">
        <p14:creationId xmlns:p14="http://schemas.microsoft.com/office/powerpoint/2010/main" val="15286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Discharge Order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Discharge Order</a:t>
            </a:r>
          </a:p>
          <a:p>
            <a:pPr lvl="1"/>
            <a:r>
              <a:rPr lang="en-US" sz="1800" dirty="0"/>
              <a:t>Click either area to access order</a:t>
            </a:r>
          </a:p>
          <a:p>
            <a:r>
              <a:rPr lang="en-US" sz="2000" dirty="0"/>
              <a:t>The Discharge Order</a:t>
            </a:r>
          </a:p>
          <a:p>
            <a:pPr lvl="1"/>
            <a:r>
              <a:rPr lang="en-US" sz="1800" dirty="0"/>
              <a:t>Date/Time can be changed if initiated prior to anticipated Discharge time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Required</a:t>
            </a:r>
            <a:r>
              <a:rPr lang="en-US" sz="1800" dirty="0"/>
              <a:t> “Yes/No” to conditional</a:t>
            </a:r>
          </a:p>
          <a:p>
            <a:pPr lvl="1"/>
            <a:r>
              <a:rPr lang="en-US" sz="1800" dirty="0"/>
              <a:t>Conditional Criteria </a:t>
            </a:r>
            <a:r>
              <a:rPr lang="en-US" sz="1800" dirty="0">
                <a:solidFill>
                  <a:srgbClr val="FF0000"/>
                </a:solidFill>
              </a:rPr>
              <a:t>required</a:t>
            </a:r>
            <a:r>
              <a:rPr lang="en-US" sz="1800" dirty="0"/>
              <a:t> </a:t>
            </a:r>
            <a:r>
              <a:rPr lang="en-US" sz="1800" b="1" dirty="0"/>
              <a:t>IF</a:t>
            </a:r>
            <a:r>
              <a:rPr lang="en-US" sz="1800" dirty="0"/>
              <a:t> “Yes” – Free text</a:t>
            </a:r>
          </a:p>
          <a:p>
            <a:pPr lvl="2"/>
            <a:r>
              <a:rPr lang="en-US" sz="1400" b="1" dirty="0"/>
              <a:t>**Must be assessable by Nurse**</a:t>
            </a:r>
          </a:p>
          <a:p>
            <a:pPr lvl="2"/>
            <a:r>
              <a:rPr lang="en-US" sz="1400" dirty="0"/>
              <a:t>Will trigger a nursing documentation reflex order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CA92A5-4BDC-4588-B6BD-E3C8E278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18317"/>
            <a:ext cx="8229600" cy="607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CFF695-3020-4E00-A93A-2BFC2201F9A2}"/>
              </a:ext>
            </a:extLst>
          </p:cNvPr>
          <p:cNvSpPr/>
          <p:nvPr/>
        </p:nvSpPr>
        <p:spPr>
          <a:xfrm>
            <a:off x="1009650" y="5867400"/>
            <a:ext cx="533400" cy="2072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F0511-264A-48C9-9966-43DE1A20D067}"/>
              </a:ext>
            </a:extLst>
          </p:cNvPr>
          <p:cNvSpPr/>
          <p:nvPr/>
        </p:nvSpPr>
        <p:spPr>
          <a:xfrm>
            <a:off x="2057400" y="5518317"/>
            <a:ext cx="6553200" cy="34908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ED2DC-AA68-45DB-855E-B7CEE3202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98950"/>
            <a:ext cx="8228350" cy="1827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DA58DE-6CD7-4BC9-86C3-3197022A2959}"/>
              </a:ext>
            </a:extLst>
          </p:cNvPr>
          <p:cNvSpPr/>
          <p:nvPr/>
        </p:nvSpPr>
        <p:spPr>
          <a:xfrm>
            <a:off x="5562600" y="5212556"/>
            <a:ext cx="914400" cy="3057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37BCAC-1859-47DA-A3B5-075D24ED6F1D}"/>
              </a:ext>
            </a:extLst>
          </p:cNvPr>
          <p:cNvSpPr/>
          <p:nvPr/>
        </p:nvSpPr>
        <p:spPr>
          <a:xfrm>
            <a:off x="609600" y="5518317"/>
            <a:ext cx="2667000" cy="2072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3348E-4BED-4428-9592-01234F90DFE4}"/>
              </a:ext>
            </a:extLst>
          </p:cNvPr>
          <p:cNvSpPr/>
          <p:nvPr/>
        </p:nvSpPr>
        <p:spPr>
          <a:xfrm>
            <a:off x="608350" y="5725570"/>
            <a:ext cx="7526000" cy="2072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83F23-0471-42D6-AE47-173A48B69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520124"/>
            <a:ext cx="8228350" cy="602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FDDD60-AAEF-477F-AEA4-C3F8CA2E7807}"/>
              </a:ext>
            </a:extLst>
          </p:cNvPr>
          <p:cNvSpPr txBox="1"/>
          <p:nvPr/>
        </p:nvSpPr>
        <p:spPr>
          <a:xfrm>
            <a:off x="457200" y="4298950"/>
            <a:ext cx="8228350" cy="1215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reviewed the Inpatient Universal Discharge</a:t>
            </a:r>
          </a:p>
          <a:p>
            <a:pPr lvl="1"/>
            <a:r>
              <a:rPr lang="en-US" dirty="0"/>
              <a:t>This is the longest and most complex Discharge</a:t>
            </a:r>
          </a:p>
          <a:p>
            <a:pPr lvl="1"/>
            <a:r>
              <a:rPr lang="en-US" dirty="0"/>
              <a:t>SDS Discharge instructions are more focused and a subset of the Inpatient Universal Discharge</a:t>
            </a:r>
          </a:p>
        </p:txBody>
      </p:sp>
    </p:spTree>
    <p:extLst>
      <p:ext uri="{BB962C8B-B14F-4D97-AF65-F5344CB8AC3E}">
        <p14:creationId xmlns:p14="http://schemas.microsoft.com/office/powerpoint/2010/main" val="154082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Ready for Discharge – Flags the nurse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AE062-0E9F-41C2-94A2-C9B43EFCC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7" y="2193902"/>
            <a:ext cx="8230313" cy="3932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6D477-9424-4BF1-8BB8-4A470AADA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09800"/>
            <a:ext cx="1170533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14583-99CE-40F4-BA62-A85AB0FA5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7" y="2819400"/>
            <a:ext cx="8175445" cy="2231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C6278-8935-4261-8A42-7401C5317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18" y="2819400"/>
            <a:ext cx="1548518" cy="402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641DCE-B641-429F-AD34-5903B1904372}"/>
              </a:ext>
            </a:extLst>
          </p:cNvPr>
          <p:cNvSpPr txBox="1"/>
          <p:nvPr/>
        </p:nvSpPr>
        <p:spPr>
          <a:xfrm>
            <a:off x="3352800" y="5105400"/>
            <a:ext cx="5181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Impression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Blue area to search for alternatives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3DFCA-8141-4269-98AF-B3B4CCAB6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407281"/>
            <a:ext cx="8230313" cy="3718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F0FBD-4849-471C-81E1-A7E46DADD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468" y="2800350"/>
            <a:ext cx="2005758" cy="249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B9A506-F53A-4D17-A5B0-A5C5D2A0C8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787" y="4393258"/>
            <a:ext cx="8230313" cy="17329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A50FC4-3025-455A-9239-E8D52814DCD1}"/>
              </a:ext>
            </a:extLst>
          </p:cNvPr>
          <p:cNvSpPr/>
          <p:nvPr/>
        </p:nvSpPr>
        <p:spPr>
          <a:xfrm>
            <a:off x="7643366" y="4419600"/>
            <a:ext cx="762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AE73AB-831B-4A31-8610-C8B17362FB2C}"/>
              </a:ext>
            </a:extLst>
          </p:cNvPr>
          <p:cNvSpPr txBox="1"/>
          <p:nvPr/>
        </p:nvSpPr>
        <p:spPr>
          <a:xfrm>
            <a:off x="5410200" y="4953000"/>
            <a:ext cx="3048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Specificity may need to be added to generate an ICD-10 Code</a:t>
            </a:r>
          </a:p>
        </p:txBody>
      </p:sp>
    </p:spTree>
    <p:extLst>
      <p:ext uri="{BB962C8B-B14F-4D97-AF65-F5344CB8AC3E}">
        <p14:creationId xmlns:p14="http://schemas.microsoft.com/office/powerpoint/2010/main" val="4632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Discharge Date/Time</a:t>
            </a:r>
          </a:p>
          <a:p>
            <a:pPr lvl="1"/>
            <a:r>
              <a:rPr lang="en-US" sz="2000" dirty="0"/>
              <a:t>Nursing function – This field actually discharges the patient</a:t>
            </a:r>
          </a:p>
          <a:p>
            <a:r>
              <a:rPr lang="en-US" sz="2400" dirty="0"/>
              <a:t>Instructions</a:t>
            </a:r>
          </a:p>
          <a:p>
            <a:pPr lvl="1"/>
            <a:r>
              <a:rPr lang="en-US" sz="2000" dirty="0"/>
              <a:t>Suggestions if recommended Clinical Impression selected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0C5F7-6027-4FC1-8413-63462EF3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21760"/>
            <a:ext cx="8230313" cy="2804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7BD72D-C087-4653-BAEA-98EA6F2E4063}"/>
              </a:ext>
            </a:extLst>
          </p:cNvPr>
          <p:cNvSpPr/>
          <p:nvPr/>
        </p:nvSpPr>
        <p:spPr>
          <a:xfrm>
            <a:off x="456487" y="3733800"/>
            <a:ext cx="8077913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BE671-2672-42BE-A7DD-821B56F6C6B0}"/>
              </a:ext>
            </a:extLst>
          </p:cNvPr>
          <p:cNvSpPr txBox="1"/>
          <p:nvPr/>
        </p:nvSpPr>
        <p:spPr>
          <a:xfrm>
            <a:off x="4191000" y="4495800"/>
            <a:ext cx="4114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Clicking anywhere in this area will allow you to search for additional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5D42D-9B4A-448F-AA93-802B42A2C74A}"/>
              </a:ext>
            </a:extLst>
          </p:cNvPr>
          <p:cNvSpPr/>
          <p:nvPr/>
        </p:nvSpPr>
        <p:spPr>
          <a:xfrm>
            <a:off x="456487" y="3321760"/>
            <a:ext cx="8077913" cy="412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2E1D2D-52AA-461B-92D1-BE0F95335FE7}"/>
              </a:ext>
            </a:extLst>
          </p:cNvPr>
          <p:cNvSpPr/>
          <p:nvPr/>
        </p:nvSpPr>
        <p:spPr>
          <a:xfrm>
            <a:off x="456487" y="3733800"/>
            <a:ext cx="8077913" cy="23923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has the same functionality as discussed previously</a:t>
            </a:r>
          </a:p>
          <a:p>
            <a:pPr lvl="1"/>
            <a:r>
              <a:rPr lang="en-US" dirty="0"/>
              <a:t>The order may be different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4B9AC-45EC-4A4E-ADD4-3D37324C8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01304"/>
            <a:ext cx="8229600" cy="18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ED – Work/School Release form is visible  but others are available</a:t>
            </a:r>
          </a:p>
          <a:p>
            <a:r>
              <a:rPr lang="en-US" sz="2000" dirty="0"/>
              <a:t>Transfer to – Hospital list</a:t>
            </a:r>
          </a:p>
          <a:p>
            <a:pPr lvl="1"/>
            <a:r>
              <a:rPr lang="en-US" sz="1600" dirty="0"/>
              <a:t>May have to search by name due to list size</a:t>
            </a:r>
          </a:p>
          <a:p>
            <a:pPr lvl="1"/>
            <a:r>
              <a:rPr lang="en-US" sz="1600" dirty="0"/>
              <a:t>This is a shared field which causes issues when multiple providers are signing Doc</a:t>
            </a:r>
          </a:p>
          <a:p>
            <a:r>
              <a:rPr lang="en-US" sz="2000" dirty="0"/>
              <a:t>Reason for Transfer – justification for transfer</a:t>
            </a:r>
          </a:p>
          <a:p>
            <a:r>
              <a:rPr lang="en-US" sz="2000" dirty="0"/>
              <a:t>Accepting provider – Receiving facility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3E4E9-A716-46A7-83E8-36F625F9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53075"/>
            <a:ext cx="8229600" cy="22730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A5A59-4B1C-4D8D-8932-146B7C7AD457}"/>
              </a:ext>
            </a:extLst>
          </p:cNvPr>
          <p:cNvSpPr/>
          <p:nvPr/>
        </p:nvSpPr>
        <p:spPr>
          <a:xfrm>
            <a:off x="457200" y="3853074"/>
            <a:ext cx="8077200" cy="5665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EEF5C-65E4-4083-82FB-5CB44E8D9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867582"/>
            <a:ext cx="2819400" cy="1888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5E4639-B391-4291-AC68-253CFBD5CB9D}"/>
              </a:ext>
            </a:extLst>
          </p:cNvPr>
          <p:cNvSpPr/>
          <p:nvPr/>
        </p:nvSpPr>
        <p:spPr>
          <a:xfrm>
            <a:off x="457200" y="4419600"/>
            <a:ext cx="3048000" cy="3366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3985-F27C-4E9B-9AC2-760625F62B78}"/>
              </a:ext>
            </a:extLst>
          </p:cNvPr>
          <p:cNvSpPr/>
          <p:nvPr/>
        </p:nvSpPr>
        <p:spPr>
          <a:xfrm>
            <a:off x="457200" y="4756218"/>
            <a:ext cx="8077200" cy="9854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EC426-3A05-4716-BCAB-BAE3652450AA}"/>
              </a:ext>
            </a:extLst>
          </p:cNvPr>
          <p:cNvSpPr/>
          <p:nvPr/>
        </p:nvSpPr>
        <p:spPr>
          <a:xfrm>
            <a:off x="457200" y="5741711"/>
            <a:ext cx="8077200" cy="3366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467600" cy="1295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You should have been scheduled for 1 on 1 training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Please call (410)535-8260 or email </a:t>
            </a:r>
            <a:r>
              <a:rPr lang="en-US" dirty="0">
                <a:hlinkClick r:id="rId3"/>
              </a:rPr>
              <a:t>glenn.heaney@calverthealthmed.org</a:t>
            </a:r>
            <a:r>
              <a:rPr lang="en-US" dirty="0"/>
              <a:t> if you have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7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Discharge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Discharge screen</a:t>
            </a:r>
          </a:p>
          <a:p>
            <a:r>
              <a:rPr lang="en-US" sz="2400" dirty="0"/>
              <a:t>Registration information 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sz="2000" dirty="0"/>
              <a:t> indicates access to edit is restricted)</a:t>
            </a:r>
          </a:p>
          <a:p>
            <a:r>
              <a:rPr lang="en-US" sz="2000" dirty="0"/>
              <a:t>Option to Cancel or Save changes made</a:t>
            </a:r>
          </a:p>
          <a:p>
            <a:pPr lvl="1"/>
            <a:r>
              <a:rPr lang="en-US" sz="2000" dirty="0"/>
              <a:t>Save &amp; Close (Saves and returns to the chart)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578B4-0ACF-4298-B5AE-201521F2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39236"/>
            <a:ext cx="8229600" cy="2782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9623A9-F2C3-49C3-B5DE-77F48FE9A493}"/>
              </a:ext>
            </a:extLst>
          </p:cNvPr>
          <p:cNvSpPr/>
          <p:nvPr/>
        </p:nvSpPr>
        <p:spPr>
          <a:xfrm>
            <a:off x="5257800" y="3339236"/>
            <a:ext cx="533400" cy="3183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42ADA-4C50-4AFE-BFC9-AE5C27B69DD3}"/>
              </a:ext>
            </a:extLst>
          </p:cNvPr>
          <p:cNvSpPr/>
          <p:nvPr/>
        </p:nvSpPr>
        <p:spPr>
          <a:xfrm>
            <a:off x="457200" y="4267200"/>
            <a:ext cx="3505200" cy="18546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EA4FE0-2346-456C-B26F-7AAA8A8EFA94}"/>
              </a:ext>
            </a:extLst>
          </p:cNvPr>
          <p:cNvSpPr/>
          <p:nvPr/>
        </p:nvSpPr>
        <p:spPr>
          <a:xfrm>
            <a:off x="7010400" y="3733800"/>
            <a:ext cx="838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3A4B0A-884E-484D-A504-619A5ACECB9E}"/>
              </a:ext>
            </a:extLst>
          </p:cNvPr>
          <p:cNvSpPr/>
          <p:nvPr/>
        </p:nvSpPr>
        <p:spPr>
          <a:xfrm>
            <a:off x="7848600" y="3733800"/>
            <a:ext cx="7620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Discharge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Printer Icon</a:t>
            </a:r>
          </a:p>
          <a:p>
            <a:pPr lvl="1"/>
            <a:r>
              <a:rPr lang="en-US" sz="1400" dirty="0"/>
              <a:t>Print Packet &amp; Print Sections – Nurses print the Discharge Packet usually</a:t>
            </a:r>
          </a:p>
          <a:p>
            <a:pPr lvl="1"/>
            <a:r>
              <a:rPr lang="en-US" sz="1400" dirty="0"/>
              <a:t>Transmit/Print – Reprint or Retransmit Prescriptions</a:t>
            </a:r>
          </a:p>
          <a:p>
            <a:r>
              <a:rPr lang="en-US" sz="1800" dirty="0"/>
              <a:t>Cogwheel</a:t>
            </a:r>
          </a:p>
          <a:p>
            <a:pPr lvl="1"/>
            <a:r>
              <a:rPr lang="en-US" sz="1400" dirty="0"/>
              <a:t>Care Team (All Providers associated with Account)</a:t>
            </a:r>
          </a:p>
          <a:p>
            <a:pPr lvl="1"/>
            <a:r>
              <a:rPr lang="en-US" sz="1400" dirty="0"/>
              <a:t>Preferred Pharmacy – Review/Edit Pharmacy to be used for </a:t>
            </a:r>
            <a:r>
              <a:rPr lang="en-US" sz="1400" dirty="0" err="1"/>
              <a:t>eRx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578B4-0ACF-4298-B5AE-201521F2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39236"/>
            <a:ext cx="8229600" cy="2782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3C7A60-3B9B-4A36-96C0-8739E9DD7F90}"/>
              </a:ext>
            </a:extLst>
          </p:cNvPr>
          <p:cNvSpPr/>
          <p:nvPr/>
        </p:nvSpPr>
        <p:spPr>
          <a:xfrm>
            <a:off x="8153400" y="4038600"/>
            <a:ext cx="304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A7F5F2-44F2-447A-A796-A21E2746C01D}"/>
              </a:ext>
            </a:extLst>
          </p:cNvPr>
          <p:cNvSpPr/>
          <p:nvPr/>
        </p:nvSpPr>
        <p:spPr>
          <a:xfrm>
            <a:off x="8458200" y="4034287"/>
            <a:ext cx="228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97B81A-8FE7-4FEC-B4AB-15A8B1E3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223" y="4271513"/>
            <a:ext cx="721177" cy="529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E1BA6-8876-4D33-A761-721708498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223" y="4271513"/>
            <a:ext cx="1067207" cy="7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Anticipated Discharge Date/Time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Anticipated Discharge Date/Time</a:t>
            </a:r>
          </a:p>
          <a:p>
            <a:pPr lvl="1"/>
            <a:r>
              <a:rPr lang="en-US" sz="2000" dirty="0"/>
              <a:t>Clicking anywhere within the highlighted are opens the Pop-Up</a:t>
            </a:r>
          </a:p>
          <a:p>
            <a:r>
              <a:rPr lang="en-US" sz="2400" dirty="0"/>
              <a:t>Click or type the Date and Time</a:t>
            </a:r>
          </a:p>
          <a:p>
            <a:pPr lvl="1"/>
            <a:r>
              <a:rPr lang="en-US" sz="2000" dirty="0"/>
              <a:t>Not a 24 clock so AM/PM must be selected</a:t>
            </a:r>
          </a:p>
          <a:p>
            <a:r>
              <a:rPr lang="en-US" sz="2400" dirty="0"/>
              <a:t>“Today Now” button if preparing for imminent discharge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C4B05-6A01-4615-9D5E-1092CC54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78541"/>
            <a:ext cx="8229600" cy="1847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BCCBD6-4908-4FA2-861D-6D9F021FFFAA}"/>
              </a:ext>
            </a:extLst>
          </p:cNvPr>
          <p:cNvSpPr/>
          <p:nvPr/>
        </p:nvSpPr>
        <p:spPr>
          <a:xfrm>
            <a:off x="457200" y="4278541"/>
            <a:ext cx="8153400" cy="36965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B70D6-1219-460E-9234-BB53BDC45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989695"/>
            <a:ext cx="3200400" cy="21364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86AD76-E707-44A1-A366-CC2DBA29C2BD}"/>
              </a:ext>
            </a:extLst>
          </p:cNvPr>
          <p:cNvSpPr/>
          <p:nvPr/>
        </p:nvSpPr>
        <p:spPr>
          <a:xfrm>
            <a:off x="5562600" y="4278541"/>
            <a:ext cx="2971800" cy="97925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64BE6-5D72-49CC-BD04-DDC417C00268}"/>
              </a:ext>
            </a:extLst>
          </p:cNvPr>
          <p:cNvSpPr/>
          <p:nvPr/>
        </p:nvSpPr>
        <p:spPr>
          <a:xfrm>
            <a:off x="6553200" y="5334000"/>
            <a:ext cx="1066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5909DB-2E11-40EB-9ABE-4B9FCFFB5B44}"/>
              </a:ext>
            </a:extLst>
          </p:cNvPr>
          <p:cNvSpPr/>
          <p:nvPr/>
        </p:nvSpPr>
        <p:spPr>
          <a:xfrm>
            <a:off x="8051800" y="4343400"/>
            <a:ext cx="4572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91B79-0CC4-44EE-9797-DC926A037C25}"/>
              </a:ext>
            </a:extLst>
          </p:cNvPr>
          <p:cNvSpPr/>
          <p:nvPr/>
        </p:nvSpPr>
        <p:spPr>
          <a:xfrm>
            <a:off x="6781800" y="5562600"/>
            <a:ext cx="6096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You were in the hospital because: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were in the hospital because:</a:t>
            </a:r>
          </a:p>
          <a:p>
            <a:pPr lvl="1"/>
            <a:r>
              <a:rPr lang="en-US" sz="2000" dirty="0"/>
              <a:t>Free text</a:t>
            </a:r>
          </a:p>
          <a:p>
            <a:r>
              <a:rPr lang="en-US" sz="2400" dirty="0"/>
              <a:t>No ICD-10 codes included in Discharge Packet</a:t>
            </a:r>
          </a:p>
          <a:p>
            <a:r>
              <a:rPr lang="en-US" sz="2400" dirty="0"/>
              <a:t>Enter reason in layman’s terms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C4B05-6A01-4615-9D5E-1092CC54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78541"/>
            <a:ext cx="8229600" cy="1847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94A3B-406B-4687-9CC5-347BF2C297F3}"/>
              </a:ext>
            </a:extLst>
          </p:cNvPr>
          <p:cNvSpPr/>
          <p:nvPr/>
        </p:nvSpPr>
        <p:spPr>
          <a:xfrm>
            <a:off x="457200" y="4648200"/>
            <a:ext cx="8077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812EB-5604-4864-94B6-2A2A357A5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4676450"/>
            <a:ext cx="914399" cy="3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ublic Relations\MARKETING\PROJECT FILES\Marketing\ReBranding\Templates\PotentialPP\templa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329CC-5DEA-48A7-88B2-45F7895B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Discharge</a:t>
            </a:r>
            <a:br>
              <a:rPr lang="en-US" dirty="0"/>
            </a:br>
            <a:r>
              <a:rPr lang="en-US" sz="3100" dirty="0"/>
              <a:t>Reconcile Problems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769DC-EFDC-41F9-9259-8807E6D5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Reconcile Problems</a:t>
            </a:r>
          </a:p>
          <a:p>
            <a:pPr lvl="1"/>
            <a:r>
              <a:rPr lang="en-US" sz="1800" dirty="0"/>
              <a:t>Clicking anywhere within the highlighted are opens the Pop-Up</a:t>
            </a:r>
          </a:p>
          <a:p>
            <a:r>
              <a:rPr lang="en-US" sz="2000" dirty="0"/>
              <a:t>Visit/All – Defaults to “Visit”, “All” displays all Active Problems</a:t>
            </a:r>
          </a:p>
          <a:p>
            <a:r>
              <a:rPr lang="en-US" sz="2000" dirty="0"/>
              <a:t>Keep Active – Keeps problem in Active column (only recurring &amp; chronic)</a:t>
            </a:r>
          </a:p>
          <a:p>
            <a:r>
              <a:rPr lang="en-US" sz="2000" dirty="0"/>
              <a:t>Move to Resolved – Resolved, non-chronic problems</a:t>
            </a:r>
          </a:p>
          <a:p>
            <a:r>
              <a:rPr lang="en-US" sz="2000" dirty="0"/>
              <a:t>Move to Hx – Chronic problems</a:t>
            </a:r>
          </a:p>
          <a:p>
            <a:r>
              <a:rPr lang="en-US" sz="2000" dirty="0"/>
              <a:t>Delete - Errors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C4B05-6A01-4615-9D5E-1092CC54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78541"/>
            <a:ext cx="8229600" cy="1847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CE9985-DC22-4DC1-9065-CB8F4629B8A2}"/>
              </a:ext>
            </a:extLst>
          </p:cNvPr>
          <p:cNvSpPr/>
          <p:nvPr/>
        </p:nvSpPr>
        <p:spPr>
          <a:xfrm>
            <a:off x="457200" y="5029200"/>
            <a:ext cx="80772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32130-77E8-4B27-8AD9-DE369030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538" y="4114800"/>
            <a:ext cx="4478262" cy="2011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F08C5A-AED4-4CBD-9E07-B19AFAC578CA}"/>
              </a:ext>
            </a:extLst>
          </p:cNvPr>
          <p:cNvSpPr/>
          <p:nvPr/>
        </p:nvSpPr>
        <p:spPr>
          <a:xfrm>
            <a:off x="5791200" y="4278541"/>
            <a:ext cx="1295400" cy="21725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D1A09-C4B0-4388-80A7-1CCF5EDB4837}"/>
              </a:ext>
            </a:extLst>
          </p:cNvPr>
          <p:cNvSpPr/>
          <p:nvPr/>
        </p:nvSpPr>
        <p:spPr>
          <a:xfrm>
            <a:off x="6324600" y="4495800"/>
            <a:ext cx="4572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C91B4-4206-4609-8840-A5CE5F53BF80}"/>
              </a:ext>
            </a:extLst>
          </p:cNvPr>
          <p:cNvSpPr/>
          <p:nvPr/>
        </p:nvSpPr>
        <p:spPr>
          <a:xfrm>
            <a:off x="6781800" y="4495800"/>
            <a:ext cx="5334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BC55D-FF58-4DD9-A0AB-D822E432A387}"/>
              </a:ext>
            </a:extLst>
          </p:cNvPr>
          <p:cNvSpPr/>
          <p:nvPr/>
        </p:nvSpPr>
        <p:spPr>
          <a:xfrm>
            <a:off x="7315200" y="4495800"/>
            <a:ext cx="3810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0C3544-8F52-4D25-8969-3D761810260B}"/>
              </a:ext>
            </a:extLst>
          </p:cNvPr>
          <p:cNvSpPr/>
          <p:nvPr/>
        </p:nvSpPr>
        <p:spPr>
          <a:xfrm>
            <a:off x="7696200" y="4495800"/>
            <a:ext cx="304800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Center.PP" id="{804D5654-B693-4538-A58B-BBF4FF8AE413}" vid="{5E8D101A-6EC3-44F1-ACF3-A97E3A03D1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MedicalCenter.PP</Template>
  <TotalTime>8513</TotalTime>
  <Words>1601</Words>
  <Application>Microsoft Office PowerPoint</Application>
  <PresentationFormat>On-screen Show (4:3)</PresentationFormat>
  <Paragraphs>269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MEDITECH Expanse Universal Discharge</vt:lpstr>
      <vt:lpstr>Content Only major sections indicated</vt:lpstr>
      <vt:lpstr>Universal Discharge Overview</vt:lpstr>
      <vt:lpstr>Universal Discharge Types</vt:lpstr>
      <vt:lpstr>Universal Discharge</vt:lpstr>
      <vt:lpstr>Universal Discharge</vt:lpstr>
      <vt:lpstr>Universal Discharge Anticipated Discharge Date/Time</vt:lpstr>
      <vt:lpstr>Universal Discharge You were in the hospital because:</vt:lpstr>
      <vt:lpstr>Universal Discharge Reconcile Problems</vt:lpstr>
      <vt:lpstr>Universal Discharge Condition</vt:lpstr>
      <vt:lpstr>Universal Discharge *Patient Disposition</vt:lpstr>
      <vt:lpstr>Universal Discharge *Confirmed safe discharge with case manager</vt:lpstr>
      <vt:lpstr>Universal Discharge To facility</vt:lpstr>
      <vt:lpstr>Universal Discharge Referrals</vt:lpstr>
      <vt:lpstr>Universal Discharge Referrals</vt:lpstr>
      <vt:lpstr>Universal Discharge Referrals</vt:lpstr>
      <vt:lpstr>Universal Discharge Referrals</vt:lpstr>
      <vt:lpstr>Universal Discharge Referrals</vt:lpstr>
      <vt:lpstr>Universal Discharge Adfinitas Question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Prescriptions</vt:lpstr>
      <vt:lpstr>Universal Discharge Next Dose</vt:lpstr>
      <vt:lpstr>Universal Discharge CRISP Questions</vt:lpstr>
      <vt:lpstr>Universal Discharge Required Section</vt:lpstr>
      <vt:lpstr>Universal Discharge Activity (required)</vt:lpstr>
      <vt:lpstr>Universal Discharge Surgical Section</vt:lpstr>
      <vt:lpstr>Universal Discharge The Last Instructions</vt:lpstr>
      <vt:lpstr>Universal Discharge Canned Text Instructions</vt:lpstr>
      <vt:lpstr>Universal Discharge</vt:lpstr>
      <vt:lpstr>Universal Discharge Discharge Order</vt:lpstr>
      <vt:lpstr>Universal Discharge Summary</vt:lpstr>
      <vt:lpstr>Universal Discharge ED</vt:lpstr>
      <vt:lpstr>Universal Discharge ED</vt:lpstr>
      <vt:lpstr>Universal Discharge ED</vt:lpstr>
      <vt:lpstr>Universal Discharge ED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MEDITECH Expanse Documents</dc:title>
  <dc:creator>Heaney, Glenn</dc:creator>
  <cp:lastModifiedBy>Heaney, Glenn</cp:lastModifiedBy>
  <cp:revision>63</cp:revision>
  <dcterms:created xsi:type="dcterms:W3CDTF">2021-07-15T12:07:00Z</dcterms:created>
  <dcterms:modified xsi:type="dcterms:W3CDTF">2021-07-23T09:54:58Z</dcterms:modified>
</cp:coreProperties>
</file>